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364" r:id="rId2"/>
    <p:sldId id="263" r:id="rId3"/>
    <p:sldId id="368" r:id="rId4"/>
    <p:sldId id="365" r:id="rId5"/>
    <p:sldId id="366" r:id="rId6"/>
    <p:sldId id="430" r:id="rId7"/>
    <p:sldId id="367" r:id="rId8"/>
    <p:sldId id="423" r:id="rId9"/>
    <p:sldId id="369" r:id="rId10"/>
    <p:sldId id="424" r:id="rId11"/>
    <p:sldId id="349" r:id="rId12"/>
    <p:sldId id="426" r:id="rId13"/>
    <p:sldId id="370" r:id="rId14"/>
    <p:sldId id="371" r:id="rId15"/>
    <p:sldId id="409" r:id="rId16"/>
    <p:sldId id="372" r:id="rId17"/>
    <p:sldId id="425" r:id="rId18"/>
    <p:sldId id="373" r:id="rId19"/>
    <p:sldId id="408" r:id="rId20"/>
    <p:sldId id="414" r:id="rId21"/>
    <p:sldId id="374" r:id="rId22"/>
    <p:sldId id="375" r:id="rId23"/>
    <p:sldId id="410" r:id="rId24"/>
    <p:sldId id="376" r:id="rId25"/>
    <p:sldId id="427" r:id="rId26"/>
    <p:sldId id="428" r:id="rId27"/>
    <p:sldId id="412" r:id="rId28"/>
    <p:sldId id="378" r:id="rId29"/>
    <p:sldId id="379" r:id="rId30"/>
    <p:sldId id="382" r:id="rId31"/>
    <p:sldId id="383" r:id="rId32"/>
    <p:sldId id="429" r:id="rId33"/>
    <p:sldId id="415" r:id="rId34"/>
    <p:sldId id="387" r:id="rId35"/>
    <p:sldId id="407" r:id="rId36"/>
    <p:sldId id="406" r:id="rId37"/>
    <p:sldId id="388" r:id="rId38"/>
    <p:sldId id="431" r:id="rId39"/>
    <p:sldId id="390" r:id="rId40"/>
    <p:sldId id="432" r:id="rId41"/>
    <p:sldId id="416" r:id="rId42"/>
    <p:sldId id="433" r:id="rId43"/>
    <p:sldId id="434" r:id="rId44"/>
    <p:sldId id="435" r:id="rId45"/>
    <p:sldId id="436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45" r:id="rId55"/>
    <p:sldId id="446" r:id="rId56"/>
    <p:sldId id="447" r:id="rId57"/>
    <p:sldId id="448" r:id="rId58"/>
    <p:sldId id="449" r:id="rId59"/>
    <p:sldId id="450" r:id="rId60"/>
    <p:sldId id="451" r:id="rId61"/>
    <p:sldId id="452" r:id="rId62"/>
    <p:sldId id="453" r:id="rId63"/>
    <p:sldId id="454" r:id="rId64"/>
    <p:sldId id="455" r:id="rId65"/>
    <p:sldId id="456" r:id="rId66"/>
    <p:sldId id="457" r:id="rId67"/>
    <p:sldId id="458" r:id="rId68"/>
    <p:sldId id="459" r:id="rId69"/>
    <p:sldId id="460" r:id="rId70"/>
    <p:sldId id="461" r:id="rId71"/>
    <p:sldId id="462" r:id="rId72"/>
    <p:sldId id="463" r:id="rId73"/>
    <p:sldId id="464" r:id="rId74"/>
    <p:sldId id="465" r:id="rId75"/>
    <p:sldId id="466" r:id="rId76"/>
    <p:sldId id="467" r:id="rId77"/>
    <p:sldId id="468" r:id="rId78"/>
    <p:sldId id="469" r:id="rId79"/>
    <p:sldId id="470" r:id="rId80"/>
    <p:sldId id="471" r:id="rId81"/>
    <p:sldId id="472" r:id="rId82"/>
    <p:sldId id="473" r:id="rId83"/>
    <p:sldId id="474" r:id="rId84"/>
    <p:sldId id="475" r:id="rId85"/>
    <p:sldId id="476" r:id="rId86"/>
    <p:sldId id="477" r:id="rId87"/>
    <p:sldId id="478" r:id="rId88"/>
    <p:sldId id="479" r:id="rId89"/>
    <p:sldId id="480" r:id="rId90"/>
    <p:sldId id="481" r:id="rId91"/>
    <p:sldId id="482" r:id="rId92"/>
    <p:sldId id="483" r:id="rId93"/>
    <p:sldId id="484" r:id="rId94"/>
    <p:sldId id="485" r:id="rId95"/>
  </p:sldIdLst>
  <p:sldSz cx="9144000" cy="6858000" type="screen4x3"/>
  <p:notesSz cx="6858000" cy="9144000"/>
  <p:defaultTextStyle>
    <a:defPPr>
      <a:defRPr lang="pl-PL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 autoAdjust="0"/>
    <p:restoredTop sz="93040" autoAdjust="0"/>
  </p:normalViewPr>
  <p:slideViewPr>
    <p:cSldViewPr snapToGrid="0" snapToObjects="1">
      <p:cViewPr varScale="1">
        <p:scale>
          <a:sx n="69" d="100"/>
          <a:sy n="69" d="100"/>
        </p:scale>
        <p:origin x="16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FEEAFFA3-61A0-8942-A984-D73142A46816}" type="datetimeFigureOut">
              <a:rPr lang="pl-PL"/>
              <a:pPr/>
              <a:t>2014-09-17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2BED38BC-945F-6249-B822-F241A78E017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529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67C236B6-0211-5A4F-AA73-9B259B86C1FE}" type="datetimeFigureOut">
              <a:rPr lang="pl-PL"/>
              <a:pPr/>
              <a:t>2014-09-17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03A550B8-DE11-E441-8E3B-2960E3A1152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34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550B8-DE11-E441-8E3B-2960E3A11528}" type="slidenum">
              <a:rPr lang="pl-PL" smtClean="0">
                <a:solidFill>
                  <a:prstClr val="black"/>
                </a:solidFill>
              </a:rPr>
              <a:pPr/>
              <a:t>90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9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03457D-5F1C-C648-9C76-7FB504EC93FC}" type="datetime1">
              <a:rPr lang="pl-PL"/>
              <a:pPr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ZS 1 Skoczów 2013/14 semestr 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F0BD3-E1E2-B243-93BE-67FAB2522BF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5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F211F-8C33-7340-B870-9F1543DC281E}" type="datetime1">
              <a:rPr lang="pl-PL"/>
              <a:pPr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ZS 1 Skoczów 2013/14 semestr 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A7449-EF54-8A44-A7D2-A56C0C94ECA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29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A5C35C-F481-CA4F-9BAD-4B59114AF027}" type="datetime1">
              <a:rPr lang="pl-PL"/>
              <a:pPr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ZS 1 Skoczów 2013/14 semestr 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AF148-7FAA-9A47-8358-E47C7066433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49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21E34-DBD1-4148-9B5E-85E9FF2983FA}" type="datetime1">
              <a:rPr lang="pl-PL"/>
              <a:pPr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ZS 1 Skoczów 2013/14 semestr 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5D45D-7DE5-2A45-A838-2B8A22344BE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6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BDFDF2-21CD-F44A-80CE-6CCA4F47CDCF}" type="datetime1">
              <a:rPr lang="pl-PL"/>
              <a:pPr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ZS 1 Skoczów 2013/14 semestr 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F8433-A8C8-2149-9C4D-7570B7CD37C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53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136948-C741-584C-8331-23F0FB36E42B}" type="datetime1">
              <a:rPr lang="pl-PL"/>
              <a:pPr/>
              <a:t>2014-09-17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ZS 1 Skoczów 2013/14 semestr I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EAB47-C4DC-164D-9517-78DF60A1E5E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6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A9AE3C-2644-8544-828C-615A3544EBC5}" type="datetime1">
              <a:rPr lang="pl-PL"/>
              <a:pPr/>
              <a:t>2014-09-17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ZS 1 Skoczów 2013/14 semestr I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A89F8-1BDA-DC46-849D-25477D7D2EE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024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883E2D-164A-3644-BA16-DFC8DACC7611}" type="datetime1">
              <a:rPr lang="pl-PL"/>
              <a:pPr/>
              <a:t>2014-09-17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ZS 1 Skoczów 2013/14 semestr I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2E2DA-A7AF-ED41-871E-39D52D38594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2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49529-9DC3-3D48-A4D4-095DB6CA9E7E}" type="datetime1">
              <a:rPr lang="pl-PL"/>
              <a:pPr/>
              <a:t>2014-09-17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ZS 1 Skoczów 2013/14 semestr I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78AE3-843C-9D4D-94C9-717834984B7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370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A91776-8F6F-CA49-9702-A77921A3B566}" type="datetime1">
              <a:rPr lang="pl-PL"/>
              <a:pPr/>
              <a:t>2014-09-17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ZS 1 Skoczów 2013/14 semestr I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CCB47-0854-A645-944C-F4DAA7FA031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54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AF292E-188C-E249-B711-BF97253FCAA4}" type="datetime1">
              <a:rPr lang="pl-PL"/>
              <a:pPr/>
              <a:t>2014-09-17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ZS 1 Skoczów 2013/14 semestr I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ADFF7-2344-C147-BD5F-A48D0957ADD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edyt. styl wz. tyt.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65479EC9-7AC7-9E48-8633-1887C3242056}" type="datetime1">
              <a:rPr lang="pl-PL"/>
              <a:pPr/>
              <a:t>2014-09-17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</a:defRPr>
            </a:lvl1pPr>
          </a:lstStyle>
          <a:p>
            <a:r>
              <a:rPr lang="pl-PL"/>
              <a:t>ZS 1 Skoczów 2013/14 semestr 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A7B07FBD-3E0B-2B46-A5A3-096BF13D985C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zs1skoczow.edupage.org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azetacodzienna.pl/artykul/nasze-sprawy/gwarowy-konkurs-recytatorski-w-zespole-szkol-nr-1-w-skoczowie" TargetMode="External"/><Relationship Id="rId2" Type="http://schemas.openxmlformats.org/officeDocument/2006/relationships/hyperlink" Target="http://fotoreportaz.ox.pl/fotoreportaz,6505,iv-gwarowy-konkurs-recytatorski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gazetacodzienna.pl" TargetMode="External"/><Relationship Id="rId2" Type="http://schemas.openxmlformats.org/officeDocument/2006/relationships/hyperlink" Target="http://www.ox.p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oogle.pl" TargetMode="External"/><Relationship Id="rId4" Type="http://schemas.openxmlformats.org/officeDocument/2006/relationships/hyperlink" Target="http://www.um.skoczow.pl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PoleTekstowe 13"/>
          <p:cNvSpPr txBox="1"/>
          <p:nvPr/>
        </p:nvSpPr>
        <p:spPr>
          <a:xfrm>
            <a:off x="1091822" y="1032530"/>
            <a:ext cx="6904652" cy="554038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Kartki z kalendarza,</a:t>
            </a:r>
            <a:endParaRPr kumimoji="0" lang="pl-PL" sz="6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1091822" y="2180851"/>
            <a:ext cx="6294438" cy="1570038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3200" b="1" dirty="0" smtClean="0">
                <a:solidFill>
                  <a:srgbClr val="FFFFFF"/>
                </a:solidFill>
              </a:rPr>
              <a:t>czyli sprawozdanie z działalności </a:t>
            </a:r>
          </a:p>
          <a:p>
            <a:pPr algn="ctr" eaLnBrk="1" hangingPunct="1"/>
            <a:r>
              <a:rPr kumimoji="0" lang="pl-PL" sz="3200" b="1" dirty="0" smtClean="0">
                <a:solidFill>
                  <a:srgbClr val="FFFFFF"/>
                </a:solidFill>
              </a:rPr>
              <a:t>dydaktyczno - wychowawczej  naszej szkoły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1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3793987" y="5498942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 </a:t>
            </a:r>
            <a:r>
              <a:rPr lang="pl-PL" sz="1400" b="1" dirty="0" smtClean="0">
                <a:solidFill>
                  <a:srgbClr val="FF0000"/>
                </a:solidFill>
              </a:rPr>
              <a:t>cz.1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286000" y="4310743"/>
            <a:ext cx="4572000" cy="92333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eaLnBrk="1" hangingPunct="1"/>
            <a:r>
              <a:rPr kumimoji="0" lang="cs-CZ" b="1" dirty="0" smtClean="0">
                <a:solidFill>
                  <a:srgbClr val="FFFFFF"/>
                </a:solidFill>
              </a:rPr>
              <a:t>Wiecej informacji i zdjęć znaleźć można na naszej stronie internetowej</a:t>
            </a:r>
          </a:p>
          <a:p>
            <a:pPr algn="ctr" eaLnBrk="1" hangingPunct="1"/>
            <a:r>
              <a:rPr kumimoji="0" lang="cs-CZ" b="1" dirty="0" smtClean="0">
                <a:solidFill>
                  <a:srgbClr val="FFFF00"/>
                </a:solidFill>
              </a:rPr>
              <a:t>http://zs1skoczow.edupage.org</a:t>
            </a:r>
            <a:endParaRPr kumimoji="0" lang="pl-P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27 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lutego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impreza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392363" y="317500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2800" b="1" dirty="0" smtClean="0">
                <a:solidFill>
                  <a:schemeClr val="bg1"/>
                </a:solidFill>
              </a:rPr>
              <a:t>PODSUMOWALIŚMY I PÓŁROCZE</a:t>
            </a:r>
            <a:endParaRPr kumimoji="0" lang="pl-PL" sz="2800" b="1" dirty="0">
              <a:solidFill>
                <a:schemeClr val="bg1"/>
              </a:solidFill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288145" y="4772025"/>
            <a:ext cx="6658502" cy="178419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1600" dirty="0" smtClean="0">
                <a:solidFill>
                  <a:srgbClr val="FFFFFF"/>
                </a:solidFill>
              </a:rPr>
              <a:t>Przyjaciele szkoły z </a:t>
            </a:r>
            <a:r>
              <a:rPr lang="pl-PL" sz="1600" dirty="0">
                <a:solidFill>
                  <a:srgbClr val="FFFFFF"/>
                </a:solidFill>
              </a:rPr>
              <a:t>rąk Pani Dyrektor odebrali pamiątkowe drobiazgi i pisemne podziękowania.</a:t>
            </a:r>
            <a:endParaRPr lang="cs-CZ" sz="1600" dirty="0">
              <a:solidFill>
                <a:srgbClr val="FFFFFF"/>
              </a:solidFill>
            </a:endParaRPr>
          </a:p>
          <a:p>
            <a:pPr algn="ctr"/>
            <a:r>
              <a:rPr lang="pl-PL" sz="1600" dirty="0">
                <a:solidFill>
                  <a:srgbClr val="FFFFFF"/>
                </a:solidFill>
              </a:rPr>
              <a:t>Wysłuchaliśmy recytacji laureatów naszego </a:t>
            </a:r>
            <a:r>
              <a:rPr lang="pl-PL" sz="1600" dirty="0" smtClean="0">
                <a:solidFill>
                  <a:srgbClr val="FFFFFF"/>
                </a:solidFill>
              </a:rPr>
              <a:t>Szkolnego </a:t>
            </a:r>
            <a:r>
              <a:rPr lang="pl-PL" sz="1600" dirty="0">
                <a:solidFill>
                  <a:srgbClr val="FFFFFF"/>
                </a:solidFill>
              </a:rPr>
              <a:t>Konkursu </a:t>
            </a:r>
            <a:r>
              <a:rPr lang="pl-PL" sz="1600" dirty="0" smtClean="0">
                <a:solidFill>
                  <a:srgbClr val="FFFFFF"/>
                </a:solidFill>
              </a:rPr>
              <a:t>Recytatorskiego 1-4. </a:t>
            </a:r>
            <a:r>
              <a:rPr lang="pl-PL" sz="1600" dirty="0">
                <a:solidFill>
                  <a:srgbClr val="FFFFFF"/>
                </a:solidFill>
              </a:rPr>
              <a:t>Na koniec goście mogli  skosztować tradycyjnych pączków i obejrzeć prezentację multimedialną „Kartki z kalendarza” (</a:t>
            </a:r>
            <a:r>
              <a:rPr lang="pl-PL" sz="1600" dirty="0" smtClean="0">
                <a:solidFill>
                  <a:srgbClr val="FFFFFF"/>
                </a:solidFill>
              </a:rPr>
              <a:t>dostępna </a:t>
            </a:r>
            <a:r>
              <a:rPr lang="pl-PL" sz="1600" dirty="0">
                <a:solidFill>
                  <a:srgbClr val="FFFFFF"/>
                </a:solidFill>
              </a:rPr>
              <a:t>na naszej stronie w zakładce „Z życia szkoły”), przedstawiającą najważniejsze szkolne wydarzenia w I semestrze 2013/</a:t>
            </a:r>
            <a:r>
              <a:rPr lang="pl-PL" sz="1600" dirty="0" smtClean="0">
                <a:solidFill>
                  <a:srgbClr val="FFFFFF"/>
                </a:solidFill>
              </a:rPr>
              <a:t>14</a:t>
            </a:r>
            <a:r>
              <a:rPr lang="cs-CZ" sz="1600" dirty="0">
                <a:solidFill>
                  <a:srgbClr val="FFFFFF"/>
                </a:solidFill>
              </a:rPr>
              <a:t>.</a:t>
            </a:r>
            <a:endParaRPr kumimoji="0" lang="pl-PL" sz="16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10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6147" name="Picture 3" descr="C:\Users\Bogna\@ 2 WYDARZENIA 2013-14\2014_02_27 podsum I semestr\2014_02_27 podsum I semestr-1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509" y="1001713"/>
            <a:ext cx="4732017" cy="3549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9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lutym</a:t>
            </a:r>
            <a:endParaRPr kumimoji="0" lang="pl-PL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impreza, zdrowie, wycieczka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F03DE85B-8D77-264A-8DEF-135F5F939689}" type="slidenum">
              <a:rPr kumimoji="0" lang="pl-PL">
                <a:solidFill>
                  <a:srgbClr val="B9CDE5"/>
                </a:solidFill>
              </a:rPr>
              <a:pPr eaLnBrk="1" hangingPunct="1"/>
              <a:t>11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83974" name="Prostokąt 1"/>
          <p:cNvSpPr>
            <a:spLocks noChangeArrowheads="1"/>
          </p:cNvSpPr>
          <p:nvPr/>
        </p:nvSpPr>
        <p:spPr bwMode="auto">
          <a:xfrm>
            <a:off x="2671762" y="1087438"/>
            <a:ext cx="53578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2200" b="1" dirty="0" smtClean="0">
                <a:solidFill>
                  <a:srgbClr val="FFFFFF"/>
                </a:solidFill>
                <a:ea typeface="ＭＳ 明朝" charset="0"/>
                <a:cs typeface="Times New Roman" charset="0"/>
              </a:rPr>
              <a:t>4 lutego odbyło się badanie wad postawy.</a:t>
            </a:r>
            <a:endParaRPr lang="pl-PL" sz="2200" b="1" dirty="0">
              <a:solidFill>
                <a:srgbClr val="FFFFFF"/>
              </a:solidFill>
            </a:endParaRPr>
          </a:p>
        </p:txBody>
      </p:sp>
      <p:sp>
        <p:nvSpPr>
          <p:cNvPr id="83975" name="Prostokąt 4"/>
          <p:cNvSpPr>
            <a:spLocks noChangeArrowheads="1"/>
          </p:cNvSpPr>
          <p:nvPr/>
        </p:nvSpPr>
        <p:spPr bwMode="auto">
          <a:xfrm>
            <a:off x="2671762" y="2596604"/>
            <a:ext cx="5221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2200" b="1" dirty="0" smtClean="0">
                <a:solidFill>
                  <a:srgbClr val="FFFFFF"/>
                </a:solidFill>
                <a:ea typeface="ＭＳ 明朝" charset="0"/>
                <a:cs typeface="Times New Roman" charset="0"/>
              </a:rPr>
              <a:t>13 lutego trzecioklasiści gimnazjum odbyli naukową wyprawę do Katowic.</a:t>
            </a:r>
            <a:endParaRPr lang="cs-CZ" sz="2200" b="1" dirty="0">
              <a:solidFill>
                <a:srgbClr val="FFFFFF"/>
              </a:solidFill>
              <a:latin typeface="Cambria" charset="0"/>
              <a:ea typeface="ＭＳ 明朝" charset="0"/>
              <a:cs typeface="Times New Roman" charset="0"/>
            </a:endParaRPr>
          </a:p>
        </p:txBody>
      </p:sp>
      <p:sp>
        <p:nvSpPr>
          <p:cNvPr id="83977" name="Prostokąt 11"/>
          <p:cNvSpPr>
            <a:spLocks noChangeArrowheads="1"/>
          </p:cNvSpPr>
          <p:nvPr/>
        </p:nvSpPr>
        <p:spPr bwMode="auto">
          <a:xfrm>
            <a:off x="2736850" y="4266109"/>
            <a:ext cx="5156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2200" b="1" dirty="0" smtClean="0">
                <a:solidFill>
                  <a:srgbClr val="FFFFFF"/>
                </a:solidFill>
                <a:ea typeface="ＭＳ 明朝" charset="0"/>
                <a:cs typeface="Times New Roman" charset="0"/>
              </a:rPr>
              <a:t>19 lutego uczniowie bawili się na szkolnej dyskotece, zorganizowanej przez SU.</a:t>
            </a:r>
            <a:r>
              <a:rPr lang="cs-CZ" sz="2200" b="1" dirty="0" smtClean="0">
                <a:solidFill>
                  <a:srgbClr val="FFFFFF"/>
                </a:solidFill>
              </a:rPr>
              <a:t> </a:t>
            </a:r>
            <a:endParaRPr lang="pl-PL" sz="2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lutym</a:t>
            </a:r>
            <a:endParaRPr kumimoji="0" lang="pl-PL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www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F03DE85B-8D77-264A-8DEF-135F5F939689}" type="slidenum">
              <a:rPr kumimoji="0" lang="pl-PL">
                <a:solidFill>
                  <a:srgbClr val="B9CDE5"/>
                </a:solidFill>
              </a:rPr>
              <a:pPr eaLnBrk="1" hangingPunct="1"/>
              <a:t>12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83974" name="Prostokąt 1"/>
          <p:cNvSpPr>
            <a:spLocks noChangeArrowheads="1"/>
          </p:cNvSpPr>
          <p:nvPr/>
        </p:nvSpPr>
        <p:spPr bwMode="auto">
          <a:xfrm>
            <a:off x="2736850" y="486817"/>
            <a:ext cx="53578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2200" b="1" dirty="0" smtClean="0">
                <a:solidFill>
                  <a:srgbClr val="FFFFFF"/>
                </a:solidFill>
                <a:ea typeface="ＭＳ 明朝" charset="0"/>
                <a:cs typeface="Times New Roman" charset="0"/>
              </a:rPr>
              <a:t>ZAPRASZAMY NA ZMODERNIZOWANĄ STRONĘ INTERNETOWĄ SZKOŁY</a:t>
            </a:r>
            <a:endParaRPr lang="pl-PL" sz="2200" b="1" dirty="0">
              <a:solidFill>
                <a:srgbClr val="FFFFFF"/>
              </a:solidFill>
            </a:endParaRPr>
          </a:p>
        </p:txBody>
      </p:sp>
      <p:sp>
        <p:nvSpPr>
          <p:cNvPr id="83975" name="Prostokąt 4"/>
          <p:cNvSpPr>
            <a:spLocks noChangeArrowheads="1"/>
          </p:cNvSpPr>
          <p:nvPr/>
        </p:nvSpPr>
        <p:spPr bwMode="auto">
          <a:xfrm>
            <a:off x="2832893" y="5072896"/>
            <a:ext cx="522128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sz="2200" b="1" dirty="0" smtClean="0">
                <a:solidFill>
                  <a:srgbClr val="FFFFFF"/>
                </a:solidFill>
                <a:ea typeface="ＭＳ 明朝" charset="0"/>
                <a:cs typeface="Times New Roman" charset="0"/>
              </a:rPr>
              <a:t>Od 2 semestru wszelkie informacje dotyczące naszej szkoły można znaleźć na stronie: </a:t>
            </a:r>
            <a:r>
              <a:rPr lang="pl-PL" sz="2200" b="1" dirty="0" smtClean="0">
                <a:solidFill>
                  <a:srgbClr val="FFFFFF"/>
                </a:solidFill>
                <a:ea typeface="ＭＳ 明朝" charset="0"/>
                <a:cs typeface="Times New Roman" charset="0"/>
                <a:hlinkClick r:id="rId2"/>
              </a:rPr>
              <a:t>http://zs1skoczow.edupage.org</a:t>
            </a:r>
            <a:r>
              <a:rPr lang="pl-PL" sz="2200" b="1" dirty="0" smtClean="0">
                <a:solidFill>
                  <a:srgbClr val="FFFFFF"/>
                </a:solidFill>
                <a:ea typeface="ＭＳ 明朝" charset="0"/>
                <a:cs typeface="Times New Roman" charset="0"/>
              </a:rPr>
              <a:t>.</a:t>
            </a:r>
          </a:p>
          <a:p>
            <a:pPr algn="ctr"/>
            <a:endParaRPr lang="pl-PL" sz="2200" b="1" dirty="0" smtClean="0">
              <a:solidFill>
                <a:srgbClr val="FFFFFF"/>
              </a:solidFill>
              <a:ea typeface="ＭＳ 明朝" charset="0"/>
              <a:cs typeface="Times New Roman" charset="0"/>
            </a:endParaRPr>
          </a:p>
          <a:p>
            <a:pPr algn="ctr"/>
            <a:endParaRPr lang="pl-PL" sz="2200" b="1" dirty="0" smtClean="0">
              <a:solidFill>
                <a:srgbClr val="FFFFFF"/>
              </a:solidFill>
              <a:ea typeface="ＭＳ 明朝" charset="0"/>
              <a:cs typeface="Times New Roman" charset="0"/>
            </a:endParaRPr>
          </a:p>
        </p:txBody>
      </p:sp>
      <p:pic>
        <p:nvPicPr>
          <p:cNvPr id="1026" name="Picture 2" descr="C:\Users\Bogna\Desktop\STRON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407" y="1256258"/>
            <a:ext cx="6486525" cy="3570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lutym</a:t>
            </a:r>
            <a:endParaRPr kumimoji="0" lang="pl-PL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konkurs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F03DE85B-8D77-264A-8DEF-135F5F939689}" type="slidenum">
              <a:rPr kumimoji="0" lang="pl-PL">
                <a:solidFill>
                  <a:srgbClr val="B9CDE5"/>
                </a:solidFill>
              </a:rPr>
              <a:pPr eaLnBrk="1" hangingPunct="1"/>
              <a:t>13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83976" name="Prostokąt 9"/>
          <p:cNvSpPr>
            <a:spLocks noChangeArrowheads="1"/>
          </p:cNvSpPr>
          <p:nvPr/>
        </p:nvSpPr>
        <p:spPr bwMode="auto">
          <a:xfrm>
            <a:off x="2736850" y="656094"/>
            <a:ext cx="5824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2200" b="1" dirty="0" smtClean="0">
                <a:solidFill>
                  <a:srgbClr val="FFFFFF"/>
                </a:solidFill>
                <a:ea typeface="ＭＳ 明朝" charset="0"/>
                <a:cs typeface="Times New Roman" charset="0"/>
              </a:rPr>
              <a:t>Ogłoszono wyniki</a:t>
            </a:r>
          </a:p>
          <a:p>
            <a:pPr algn="ctr"/>
            <a:r>
              <a:rPr lang="pl-PL" sz="2200" b="1" dirty="0" smtClean="0">
                <a:solidFill>
                  <a:srgbClr val="FFFFFF"/>
                </a:solidFill>
                <a:ea typeface="ＭＳ 明朝" charset="0"/>
                <a:cs typeface="Times New Roman" charset="0"/>
              </a:rPr>
              <a:t>SZKOLNEGO KONKURSU DZIENNIKARSKIEGO  </a:t>
            </a:r>
            <a:endParaRPr lang="cs-CZ" sz="2200" b="1" dirty="0">
              <a:solidFill>
                <a:srgbClr val="FFFFFF"/>
              </a:solidFill>
              <a:latin typeface="Cambria" charset="0"/>
              <a:ea typeface="ＭＳ 明朝" charset="0"/>
              <a:cs typeface="ＭＳ 明朝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21190" y="1875007"/>
            <a:ext cx="616561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Szkoła podstawowa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 miejsce – Ignacy Banaszak IVb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II miejsce- Sandra Olma VIb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III miejsce- Sara Trzeciak- Vib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 miejsce- Wojciech Kisiała Va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II miejsce- Klaudia Kocoń Va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III miejsce- Łukasz Krzywoń Vc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Gimnazjum</a:t>
            </a: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 miejsce – Weronika Gawlas IIa</a:t>
            </a: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II miejsce- Justyna Bury Ic</a:t>
            </a: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III miejsce- Kamila Klaczańska IIa</a:t>
            </a: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Wyróżnienia-Sara Czakon z kl. Ic  i Agnieszka Sidzina z kl. IIa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dirty="0" smtClean="0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Gratulujemy!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9"/>
          <p:cNvSpPr>
            <a:spLocks noChangeArrowheads="1"/>
          </p:cNvSpPr>
          <p:nvPr/>
        </p:nvSpPr>
        <p:spPr bwMode="auto">
          <a:xfrm>
            <a:off x="2736850" y="1425535"/>
            <a:ext cx="5824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2200" b="1" dirty="0" smtClean="0">
                <a:solidFill>
                  <a:srgbClr val="FFFFFF"/>
                </a:solidFill>
                <a:ea typeface="ＭＳ 明朝" charset="0"/>
                <a:cs typeface="Times New Roman" charset="0"/>
              </a:rPr>
              <a:t>Oto laureaci:</a:t>
            </a:r>
            <a:endParaRPr lang="cs-CZ" sz="2200" b="1" dirty="0">
              <a:solidFill>
                <a:srgbClr val="FFFFFF"/>
              </a:solidFill>
              <a:latin typeface="Cambria" charset="0"/>
              <a:ea typeface="ＭＳ 明朝" charset="0"/>
              <a:cs typeface="ＭＳ 明朝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5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marca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konkurs gminny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sz="2800" b="1" dirty="0">
                <a:solidFill>
                  <a:srgbClr val="FFFFFF"/>
                </a:solidFill>
              </a:rPr>
              <a:t>Szkolny Konkurs Turystyczny i Plastyczny</a:t>
            </a:r>
            <a:endParaRPr lang="pl-PL" sz="2800" dirty="0">
              <a:solidFill>
                <a:srgbClr val="FFFFFF"/>
              </a:solidFill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059331" y="2700293"/>
            <a:ext cx="1990686" cy="3853579"/>
          </a:xfrm>
          <a:prstGeom prst="rect">
            <a:avLst/>
          </a:prstGeom>
          <a:effectLst/>
        </p:spPr>
        <p:txBody>
          <a:bodyPr anchor="ctr">
            <a:normAutofit fontScale="70000" lnSpcReduction="2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sz="2400" dirty="0" smtClean="0">
                <a:solidFill>
                  <a:srgbClr val="FFFFFF"/>
                </a:solidFill>
              </a:rPr>
              <a:t>  </a:t>
            </a:r>
          </a:p>
          <a:p>
            <a:r>
              <a:rPr lang="pl-PL" sz="2400" b="1" dirty="0" smtClean="0">
                <a:solidFill>
                  <a:srgbClr val="FFFFFF"/>
                </a:solidFill>
              </a:rPr>
              <a:t>Laureaci</a:t>
            </a:r>
            <a:endParaRPr lang="pl-PL" sz="2400" dirty="0" smtClean="0">
              <a:solidFill>
                <a:srgbClr val="FFFFFF"/>
              </a:solidFill>
            </a:endParaRPr>
          </a:p>
          <a:p>
            <a:r>
              <a:rPr lang="pl-PL" sz="2400" dirty="0" smtClean="0">
                <a:solidFill>
                  <a:srgbClr val="FFFFFF"/>
                </a:solidFill>
              </a:rPr>
              <a:t> 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Szkoła Podstawowa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 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1m. Małgorzata Kałuża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2m. Sandra Olma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3m. Marcin Sikora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 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Gimnazjum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 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1m. Mateusz Sikora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2m. Łukasz Sikora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3m. Piotr Sikora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 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14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8" name="Obraz 7" descr="Zrzut ekranu 2014-05-21 o 20.58.4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825" y="2860480"/>
            <a:ext cx="4893156" cy="349587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139416" y="1175217"/>
            <a:ext cx="6860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FFFF"/>
                </a:solidFill>
              </a:rPr>
              <a:t>Konkurs Turystyczny</a:t>
            </a:r>
            <a:r>
              <a:rPr lang="pl-PL" dirty="0" smtClean="0">
                <a:solidFill>
                  <a:srgbClr val="FFFFFF"/>
                </a:solidFill>
              </a:rPr>
              <a:t> skierowany </a:t>
            </a:r>
            <a:r>
              <a:rPr lang="pl-PL" dirty="0">
                <a:solidFill>
                  <a:srgbClr val="FFFFFF"/>
                </a:solidFill>
              </a:rPr>
              <a:t>był do uczniów klas 4-6 SP i 1-3 Gimnazjum. Tematyka konkursu obejmowała: atrakcje turystyczne w Beskidach, informacje o </a:t>
            </a:r>
            <a:r>
              <a:rPr lang="pl-PL" dirty="0" smtClean="0">
                <a:solidFill>
                  <a:srgbClr val="FFFFFF"/>
                </a:solidFill>
              </a:rPr>
              <a:t>Skoczowie i </a:t>
            </a:r>
            <a:r>
              <a:rPr lang="pl-PL" dirty="0">
                <a:solidFill>
                  <a:srgbClr val="FFFFFF"/>
                </a:solidFill>
              </a:rPr>
              <a:t>okolicy, elementy gwary cieszyńskiej oraz ogólne informacje o górach w Polsce.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5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marca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konkurs gminny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2800" b="1" dirty="0" smtClean="0">
                <a:solidFill>
                  <a:schemeClr val="bg1"/>
                </a:solidFill>
              </a:rPr>
              <a:t>KONKURS TURYSTYCZNY</a:t>
            </a:r>
            <a:endParaRPr kumimoji="0" lang="pl-PL" sz="2800" b="1" dirty="0">
              <a:solidFill>
                <a:schemeClr val="bg1"/>
              </a:solidFill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6727147" y="2826576"/>
            <a:ext cx="2156503" cy="364461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sz="1100" dirty="0" smtClean="0">
                <a:solidFill>
                  <a:srgbClr val="FFFFFF"/>
                </a:solidFill>
              </a:rPr>
              <a:t> </a:t>
            </a:r>
            <a:r>
              <a:rPr lang="pl-PL" sz="1600" dirty="0" smtClean="0">
                <a:solidFill>
                  <a:srgbClr val="FFFFFF"/>
                </a:solidFill>
              </a:rPr>
              <a:t>1m. Aleksandra Bury</a:t>
            </a:r>
          </a:p>
          <a:p>
            <a:r>
              <a:rPr lang="pl-PL" sz="1600" dirty="0" smtClean="0">
                <a:solidFill>
                  <a:srgbClr val="FFFFFF"/>
                </a:solidFill>
              </a:rPr>
              <a:t>2m. Maciej Banaś</a:t>
            </a:r>
          </a:p>
          <a:p>
            <a:r>
              <a:rPr lang="pl-PL" sz="1600" dirty="0" smtClean="0">
                <a:solidFill>
                  <a:srgbClr val="FFFFFF"/>
                </a:solidFill>
              </a:rPr>
              <a:t>3m. Sebastian Kozubek</a:t>
            </a:r>
          </a:p>
          <a:p>
            <a:r>
              <a:rPr lang="pl-PL" sz="1600" dirty="0" smtClean="0">
                <a:solidFill>
                  <a:srgbClr val="FFFFFF"/>
                </a:solidFill>
              </a:rPr>
              <a:t> </a:t>
            </a:r>
          </a:p>
          <a:p>
            <a:r>
              <a:rPr lang="pl-PL" sz="1600" dirty="0" smtClean="0">
                <a:solidFill>
                  <a:srgbClr val="FFFFFF"/>
                </a:solidFill>
              </a:rPr>
              <a:t>Wyróżnienia</a:t>
            </a:r>
          </a:p>
          <a:p>
            <a:r>
              <a:rPr lang="pl-PL" sz="1600" dirty="0" smtClean="0">
                <a:solidFill>
                  <a:srgbClr val="FFFFFF"/>
                </a:solidFill>
              </a:rPr>
              <a:t> </a:t>
            </a:r>
          </a:p>
          <a:p>
            <a:r>
              <a:rPr lang="pl-PL" sz="1600" dirty="0" smtClean="0">
                <a:solidFill>
                  <a:srgbClr val="FFFFFF"/>
                </a:solidFill>
              </a:rPr>
              <a:t>Szymon Kokot</a:t>
            </a:r>
          </a:p>
          <a:p>
            <a:r>
              <a:rPr lang="pl-PL" sz="1600" dirty="0" smtClean="0">
                <a:solidFill>
                  <a:srgbClr val="FFFFFF"/>
                </a:solidFill>
              </a:rPr>
              <a:t>Kornelia Kuciej</a:t>
            </a:r>
          </a:p>
          <a:p>
            <a:r>
              <a:rPr lang="pl-PL" sz="1600" dirty="0" smtClean="0">
                <a:solidFill>
                  <a:srgbClr val="FFFFFF"/>
                </a:solidFill>
              </a:rPr>
              <a:t>Justyna Wigłasz</a:t>
            </a:r>
          </a:p>
          <a:p>
            <a:r>
              <a:rPr lang="pl-PL" sz="1600" dirty="0" smtClean="0">
                <a:solidFill>
                  <a:srgbClr val="FFFFFF"/>
                </a:solidFill>
              </a:rPr>
              <a:t>Kuba Macura</a:t>
            </a:r>
          </a:p>
          <a:p>
            <a:r>
              <a:rPr lang="pl-PL" sz="1100" dirty="0" smtClean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15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3" name="Obraz 2" descr="Zrzut ekranu 2014-05-21 o 20.59.0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738" y="3072860"/>
            <a:ext cx="4366462" cy="3398332"/>
          </a:xfrm>
          <a:prstGeom prst="rect">
            <a:avLst/>
          </a:prstGeom>
        </p:spPr>
      </p:pic>
      <p:sp useBgFill="1">
        <p:nvSpPr>
          <p:cNvPr id="10" name="PoleTekstowe 9"/>
          <p:cNvSpPr txBox="1"/>
          <p:nvPr/>
        </p:nvSpPr>
        <p:spPr>
          <a:xfrm>
            <a:off x="2589213" y="323056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sz="2800" b="1" dirty="0">
                <a:solidFill>
                  <a:srgbClr val="FFFFFF"/>
                </a:solidFill>
              </a:rPr>
              <a:t>Szkolny Konkurs Turystyczny i Plastyczny</a:t>
            </a:r>
            <a:endParaRPr lang="pl-PL" sz="2800" dirty="0">
              <a:solidFill>
                <a:srgbClr val="FFFFFF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63012" y="1120676"/>
            <a:ext cx="698098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Konkurs Plastyczny „Schroniska Górskie ostoją dla turystów”</a:t>
            </a:r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 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To konkurs </a:t>
            </a:r>
            <a:r>
              <a:rPr lang="pl-PL" dirty="0">
                <a:solidFill>
                  <a:srgbClr val="FFFFFF"/>
                </a:solidFill>
              </a:rPr>
              <a:t>plastyczny PTTK skierowany do </a:t>
            </a:r>
            <a:r>
              <a:rPr lang="pl-PL" dirty="0" smtClean="0">
                <a:solidFill>
                  <a:srgbClr val="FFFFFF"/>
                </a:solidFill>
              </a:rPr>
              <a:t>uczniów klas </a:t>
            </a:r>
            <a:r>
              <a:rPr lang="pl-PL" dirty="0">
                <a:solidFill>
                  <a:srgbClr val="FFFFFF"/>
                </a:solidFill>
              </a:rPr>
              <a:t>1-3 Szkoły Podstawowej. Tematem konkursu w tym roku były schroniska górskie. Nadesłano wiele ciekawych prac. Komisja wyłoniła następujących </a:t>
            </a:r>
            <a:r>
              <a:rPr lang="pl-PL" dirty="0" smtClean="0">
                <a:solidFill>
                  <a:srgbClr val="FFFFFF"/>
                </a:solidFill>
              </a:rPr>
              <a:t>zwycięzców:</a:t>
            </a:r>
            <a:endParaRPr lang="pl-PL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7 i 14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marca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konkurs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Konkurs Pięknego Czytania</a:t>
            </a:r>
            <a:endParaRPr kumimoji="0"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322466" y="5035550"/>
            <a:ext cx="6555537" cy="1496733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dirty="0" smtClean="0">
                <a:solidFill>
                  <a:srgbClr val="FFFFFF"/>
                </a:solidFill>
              </a:rPr>
              <a:t>W tym roku motywem przewodnim konkursu były fragmenty najpiękniejszych baśni braci Grimm.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Organizatorkami konkursu były:</a:t>
            </a:r>
          </a:p>
          <a:p>
            <a:pPr lvl="0"/>
            <a:r>
              <a:rPr lang="pl-PL" dirty="0" smtClean="0">
                <a:solidFill>
                  <a:srgbClr val="FFFFFF"/>
                </a:solidFill>
              </a:rPr>
              <a:t>p. Magdalena Bijok, p. Maria Szturc, p. Mariola </a:t>
            </a:r>
            <a:r>
              <a:rPr lang="pl-PL" dirty="0" err="1" smtClean="0">
                <a:solidFill>
                  <a:srgbClr val="FFFFFF"/>
                </a:solidFill>
              </a:rPr>
              <a:t>Gańczarczyk</a:t>
            </a:r>
            <a:r>
              <a:rPr lang="pl-PL" dirty="0" smtClean="0">
                <a:solidFill>
                  <a:srgbClr val="FFFFFF"/>
                </a:solidFill>
              </a:rPr>
              <a:t>.</a:t>
            </a:r>
          </a:p>
          <a:p>
            <a:pPr algn="ctr" eaLnBrk="1" hangingPunct="1"/>
            <a:endParaRPr kumimoji="0" lang="pl-PL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16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3" name="Obraz 2" descr="Zrzut ekranu 2014-05-21 o 21.00.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945" y="1104355"/>
            <a:ext cx="5284936" cy="375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7 i 14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marca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konkurs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Konkurs Pięknego Czytania</a:t>
            </a:r>
            <a:endParaRPr kumimoji="0"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1985084" y="4714071"/>
            <a:ext cx="3781042" cy="155074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lvl="0"/>
            <a:r>
              <a:rPr lang="pl-PL" dirty="0" smtClean="0">
                <a:solidFill>
                  <a:srgbClr val="FFFFFF"/>
                </a:solidFill>
              </a:rPr>
              <a:t> </a:t>
            </a:r>
            <a:r>
              <a:rPr lang="pl-PL" b="1" dirty="0" smtClean="0">
                <a:solidFill>
                  <a:srgbClr val="FFFFFF"/>
                </a:solidFill>
              </a:rPr>
              <a:t>W klasach trzecich:</a:t>
            </a:r>
            <a:r>
              <a:rPr lang="pl-PL" dirty="0" smtClean="0">
                <a:solidFill>
                  <a:srgbClr val="FFFFFF"/>
                </a:solidFill>
              </a:rPr>
              <a:t>  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I miejsce – Weronika Kusy z klasy 3c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II miejsce – Paulina Lebioda z klasy 3b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III miejsce – Emilia Czakon z klasy 3a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17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Zrzut ekranu 2014-05-21 o 21.01.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682" y="1933684"/>
            <a:ext cx="3363468" cy="400791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208212" y="1023848"/>
            <a:ext cx="6478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 smtClean="0">
                <a:solidFill>
                  <a:srgbClr val="FFFFFF"/>
                </a:solidFill>
              </a:rPr>
              <a:t>A oto wyniki</a:t>
            </a:r>
            <a:r>
              <a:rPr lang="pl-PL" sz="2000" dirty="0" smtClean="0">
                <a:solidFill>
                  <a:srgbClr val="FFFFFF"/>
                </a:solidFill>
              </a:rPr>
              <a:t>. </a:t>
            </a:r>
            <a:endParaRPr lang="pl-PL" sz="2000" dirty="0">
              <a:solidFill>
                <a:srgbClr val="FFFFFF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985084" y="1546625"/>
            <a:ext cx="386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Na poziomie klas pierwszych:</a:t>
            </a:r>
            <a:endParaRPr lang="pl-PL" dirty="0">
              <a:solidFill>
                <a:srgbClr val="FFFFFF"/>
              </a:solidFill>
            </a:endParaRPr>
          </a:p>
          <a:p>
            <a:pPr lvl="0"/>
            <a:r>
              <a:rPr lang="pl-PL" dirty="0" smtClean="0">
                <a:solidFill>
                  <a:srgbClr val="FFFFFF"/>
                </a:solidFill>
              </a:rPr>
              <a:t>I miejsce -  Zosia Pilch z klasy 1a                                                              </a:t>
            </a:r>
          </a:p>
          <a:p>
            <a:pPr lvl="0"/>
            <a:r>
              <a:rPr lang="pl-PL" dirty="0" smtClean="0">
                <a:solidFill>
                  <a:srgbClr val="FFFFFF"/>
                </a:solidFill>
              </a:rPr>
              <a:t>II </a:t>
            </a:r>
            <a:r>
              <a:rPr lang="pl-PL" dirty="0">
                <a:solidFill>
                  <a:srgbClr val="FFFFFF"/>
                </a:solidFill>
              </a:rPr>
              <a:t>miejsce – Emilian Strządała z klasy 1b</a:t>
            </a:r>
          </a:p>
          <a:p>
            <a:pPr lvl="0"/>
            <a:r>
              <a:rPr lang="pl-PL" dirty="0">
                <a:solidFill>
                  <a:srgbClr val="FFFFFF"/>
                </a:solidFill>
              </a:rPr>
              <a:t>III miejsce – Nadia Heller z klasy 1c</a:t>
            </a:r>
          </a:p>
        </p:txBody>
      </p:sp>
      <p:sp>
        <p:nvSpPr>
          <p:cNvPr id="7" name="Prostokąt 6"/>
          <p:cNvSpPr/>
          <p:nvPr/>
        </p:nvSpPr>
        <p:spPr>
          <a:xfrm>
            <a:off x="1905000" y="3124305"/>
            <a:ext cx="3868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rgbClr val="FFFFFF"/>
                </a:solidFill>
              </a:rPr>
              <a:t>W kategorii klas drugich:</a:t>
            </a:r>
            <a:endParaRPr lang="pl-PL" dirty="0">
              <a:solidFill>
                <a:srgbClr val="FFFFFF"/>
              </a:solidFill>
            </a:endParaRPr>
          </a:p>
          <a:p>
            <a:pPr lvl="0"/>
            <a:r>
              <a:rPr lang="pl-PL" dirty="0">
                <a:solidFill>
                  <a:srgbClr val="FFFFFF"/>
                </a:solidFill>
              </a:rPr>
              <a:t>I miejsce – Milena Dębinny z klasy 2b</a:t>
            </a:r>
          </a:p>
          <a:p>
            <a:pPr lvl="0"/>
            <a:r>
              <a:rPr lang="pl-PL" dirty="0">
                <a:solidFill>
                  <a:srgbClr val="FFFFFF"/>
                </a:solidFill>
              </a:rPr>
              <a:t>II miejsce – Nadzieja Najbor z klasy 2a</a:t>
            </a:r>
          </a:p>
          <a:p>
            <a:pPr lvl="0"/>
            <a:r>
              <a:rPr lang="pl-PL" dirty="0">
                <a:solidFill>
                  <a:srgbClr val="FFFFFF"/>
                </a:solidFill>
              </a:rPr>
              <a:t>III miejsce – Kaja Nowińska z klasy 2c</a:t>
            </a:r>
          </a:p>
        </p:txBody>
      </p:sp>
    </p:spTree>
    <p:extLst>
      <p:ext uri="{BB962C8B-B14F-4D97-AF65-F5344CB8AC3E}">
        <p14:creationId xmlns:p14="http://schemas.microsoft.com/office/powerpoint/2010/main" val="9488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13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marca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święto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134176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DZIEŃ PATRONA</a:t>
            </a:r>
            <a:endParaRPr kumimoji="0"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436813" y="3877732"/>
            <a:ext cx="6359525" cy="2843743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1700" dirty="0" smtClean="0">
                <a:solidFill>
                  <a:schemeClr val="bg1"/>
                </a:solidFill>
              </a:rPr>
              <a:t>23 października 2010 roku Szkoła Podstawowa nr 8</a:t>
            </a:r>
          </a:p>
          <a:p>
            <a:pPr algn="ctr"/>
            <a:r>
              <a:rPr lang="pl-PL" sz="1700" dirty="0" smtClean="0">
                <a:solidFill>
                  <a:schemeClr val="bg1"/>
                </a:solidFill>
              </a:rPr>
              <a:t> i Gimnazjum nr 1 w Zespole Szkół nr 1 w Skoczowie na Górnym Borze otrzymały imię Krystyny Bochenek. Wtedy zdecydowano, że Dzień Patrona obchodzony będzie co roku 13 marca - w dniu imienin Krystyny.</a:t>
            </a:r>
          </a:p>
          <a:p>
            <a:pPr algn="ctr"/>
            <a:r>
              <a:rPr lang="pl-PL" sz="1700" dirty="0" smtClean="0">
                <a:solidFill>
                  <a:schemeClr val="bg1"/>
                </a:solidFill>
              </a:rPr>
              <a:t>W tym roku po raz czwarty odbyła się uroczystość na cześć pani Krystyny Bochenek.  Dyrektor ZS nr 1 – Halina Gatner – przywitała wszystkich zebranych. Serdeczne słowa do młodzieży skierowali także honorowi goście: profesor Andrzej Bochenek wraz z córką Magdaleną oraz radna Anna Kisiała </a:t>
            </a:r>
          </a:p>
          <a:p>
            <a:pPr algn="ctr"/>
            <a:r>
              <a:rPr lang="pl-PL" sz="1700" dirty="0" smtClean="0">
                <a:solidFill>
                  <a:schemeClr val="bg1"/>
                </a:solidFill>
              </a:rPr>
              <a:t>i przewodnicząca Rady Rodziców Krystyna Łebkowska.</a:t>
            </a:r>
            <a:endParaRPr lang="pl-PL" sz="1700" dirty="0">
              <a:solidFill>
                <a:schemeClr val="bg1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18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8196" name="Picture 4" descr="C:\Users\Bogna\@ 2 WYDARZENIA 2013-14\2014_03_13 Dzien Patrona ZS1 Skoczow\1 NE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443" y="724694"/>
            <a:ext cx="4162162" cy="3006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13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marca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święto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DZIEŃ PATRONA</a:t>
            </a:r>
            <a:endParaRPr kumimoji="0"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436812" y="4706938"/>
            <a:ext cx="6294438" cy="194945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000" dirty="0" smtClean="0">
                <a:solidFill>
                  <a:srgbClr val="FFFFFF"/>
                </a:solidFill>
              </a:rPr>
              <a:t>Specjalnie z tej okazji szkolna Grupa Teatralna „Zadymka” zaprezentowała   spektakl L. Bardijewskiej „Za ósmą górą”, przygotowany pod kierunkiem pań – Bożeny </a:t>
            </a:r>
            <a:r>
              <a:rPr lang="pl-PL" sz="2000" dirty="0" err="1" smtClean="0">
                <a:solidFill>
                  <a:srgbClr val="FFFFFF"/>
                </a:solidFill>
              </a:rPr>
              <a:t>Medwid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pl-PL" sz="2000" dirty="0" smtClean="0">
                <a:solidFill>
                  <a:srgbClr val="FFFFFF"/>
                </a:solidFill>
              </a:rPr>
              <a:t>i Beaty Niezborskiej-Klocek. </a:t>
            </a:r>
            <a:r>
              <a:rPr lang="pl-PL" sz="2000" dirty="0" smtClean="0">
                <a:solidFill>
                  <a:schemeClr val="bg1"/>
                </a:solidFill>
              </a:rPr>
              <a:t>Po spotkaniu rozmawiano m.in. o przyszłorocznej imprezie Krystyn, która mogłaby odbyć się w Skoczowie. 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19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7171" name="Picture 3" descr="C:\Users\Bogna\@ 2 WYDARZENIA 2013-14\2014_03_13 Dzien Patrona ZS1 Skoczow\4 NE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51" y="1701893"/>
            <a:ext cx="4139131" cy="2743105"/>
          </a:xfrm>
          <a:prstGeom prst="rect">
            <a:avLst/>
          </a:prstGeom>
          <a:noFill/>
        </p:spPr>
      </p:pic>
      <p:pic>
        <p:nvPicPr>
          <p:cNvPr id="2050" name="Picture 2" descr="C:\Users\Bogna\Desktop\3 NE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330" y="1701893"/>
            <a:ext cx="4046008" cy="2804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12 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lutego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konkurs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125861"/>
            <a:ext cx="6294437" cy="875852"/>
          </a:xfrm>
          <a:prstGeom prst="rect">
            <a:avLst/>
          </a:prstGeom>
          <a:effectLst/>
        </p:spPr>
        <p:txBody>
          <a:bodyPr anchor="ctr"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2800" b="1" dirty="0" smtClean="0">
                <a:solidFill>
                  <a:schemeClr val="bg1"/>
                </a:solidFill>
              </a:rPr>
              <a:t>Szkolny Konkurs</a:t>
            </a:r>
          </a:p>
          <a:p>
            <a:pPr algn="ctr" eaLnBrk="1" hangingPunct="1"/>
            <a:r>
              <a:rPr kumimoji="0" lang="pl-PL" sz="2800" b="1" dirty="0" smtClean="0">
                <a:solidFill>
                  <a:schemeClr val="bg1"/>
                </a:solidFill>
              </a:rPr>
              <a:t>Recytatorskiego dla klas 1-4 SP</a:t>
            </a:r>
            <a:endParaRPr kumimoji="0" lang="pl-PL" sz="2800" b="1" dirty="0">
              <a:solidFill>
                <a:schemeClr val="bg1"/>
              </a:solidFill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251302" y="4365439"/>
            <a:ext cx="6798312" cy="2225106"/>
          </a:xfrm>
          <a:prstGeom prst="rect">
            <a:avLst/>
          </a:prstGeom>
          <a:effectLst/>
        </p:spPr>
        <p:txBody>
          <a:bodyPr anchor="ctr">
            <a:normAutofit fontScale="70000" lnSpcReduction="2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sz="2400" dirty="0" smtClean="0">
                <a:solidFill>
                  <a:schemeClr val="bg1"/>
                </a:solidFill>
              </a:rPr>
              <a:t>To już 8. edycja konkursu organizowanego przez nauczycielki panie - Izabelę Fajkis oraz Grażynę Kołder. Do konkursu przystąpiło 32 uczestników z klas 1-4. 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Uczniowie recytowali wiersze w czterech kategoriach wiekowych: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klasy pierwsze – „Mój ulubiony wierszyk” ,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klasy drugie i trzecie – „Co poezja mówi o sporcie i zdrowym stylu życia”,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klasy czwarte  -  wiersze Aleksandra Fredro oraz wiersze o zwierzętach.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Jury oceniało dobór repertuaru,  dykcję, ruch sceniczny, rekwizyty.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2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3" name="Obraz 2" descr="Zrzut ekranu 2014-06-23 o 20.40.3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897" y="1161900"/>
            <a:ext cx="4989286" cy="3370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17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marca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konkurs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2436813" y="237067"/>
            <a:ext cx="6294437" cy="764646"/>
          </a:xfrm>
          <a:prstGeom prst="rect">
            <a:avLst/>
          </a:prstGeom>
          <a:effectLst/>
        </p:spPr>
        <p:txBody>
          <a:bodyPr anchor="ctr">
            <a:normAutofit fontScale="62500" lnSpcReduction="2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3800" b="1" dirty="0">
                <a:solidFill>
                  <a:srgbClr val="FFFFFF"/>
                </a:solidFill>
              </a:rPr>
              <a:t>I Konkurs Pięknego Czytania </a:t>
            </a:r>
            <a:endParaRPr lang="pl-PL" sz="3800" b="1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pl-PL" sz="2800" b="1" dirty="0" smtClean="0">
                <a:solidFill>
                  <a:srgbClr val="FFFFFF"/>
                </a:solidFill>
              </a:rPr>
              <a:t>dla </a:t>
            </a:r>
            <a:r>
              <a:rPr lang="pl-PL" sz="2800" b="1" dirty="0">
                <a:solidFill>
                  <a:srgbClr val="FFFFFF"/>
                </a:solidFill>
              </a:rPr>
              <a:t>uczniów z orzeczeniem </a:t>
            </a:r>
            <a:r>
              <a:rPr lang="pl-PL" sz="2800" b="1" dirty="0" smtClean="0">
                <a:solidFill>
                  <a:srgbClr val="FFFFFF"/>
                </a:solidFill>
              </a:rPr>
              <a:t>o  </a:t>
            </a:r>
            <a:r>
              <a:rPr lang="pl-PL" sz="2800" b="1" dirty="0">
                <a:solidFill>
                  <a:srgbClr val="FFFFFF"/>
                </a:solidFill>
              </a:rPr>
              <a:t>potrzebie kształcenia specjalnego </a:t>
            </a:r>
            <a:endParaRPr kumimoji="0" lang="pl-PL" sz="28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436813" y="3810000"/>
            <a:ext cx="6359525" cy="2911475"/>
          </a:xfrm>
          <a:prstGeom prst="rect">
            <a:avLst/>
          </a:prstGeom>
          <a:effectLst/>
        </p:spPr>
        <p:txBody>
          <a:bodyPr anchor="ctr">
            <a:normAutofit fontScale="92500" lnSpcReduction="2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sz="2400" dirty="0">
                <a:solidFill>
                  <a:srgbClr val="FFFFFF"/>
                </a:solidFill>
              </a:rPr>
              <a:t>Uczniowie startowali w dwóch kategoriach :</a:t>
            </a:r>
            <a:endParaRPr lang="cs-CZ" sz="2400" dirty="0">
              <a:solidFill>
                <a:srgbClr val="FFFFFF"/>
              </a:solidFill>
            </a:endParaRPr>
          </a:p>
          <a:p>
            <a:r>
              <a:rPr lang="pl-PL" sz="2400" dirty="0">
                <a:solidFill>
                  <a:srgbClr val="FFFFFF"/>
                </a:solidFill>
              </a:rPr>
              <a:t>- I  </a:t>
            </a:r>
            <a:r>
              <a:rPr lang="pl-PL" sz="2400" dirty="0" smtClean="0">
                <a:solidFill>
                  <a:srgbClr val="FFFFFF"/>
                </a:solidFill>
              </a:rPr>
              <a:t>kategoria: </a:t>
            </a:r>
            <a:r>
              <a:rPr lang="pl-PL" sz="2400" dirty="0">
                <a:solidFill>
                  <a:srgbClr val="FFFFFF"/>
                </a:solidFill>
              </a:rPr>
              <a:t>klasy IV – VI Szkoły Podstawowej , </a:t>
            </a:r>
            <a:r>
              <a:rPr lang="pl-PL" sz="2400" dirty="0" smtClean="0">
                <a:solidFill>
                  <a:srgbClr val="FFFFFF"/>
                </a:solidFill>
              </a:rPr>
              <a:t>uczniowie czytali </a:t>
            </a:r>
            <a:r>
              <a:rPr lang="pl-PL" sz="2400" dirty="0">
                <a:solidFill>
                  <a:srgbClr val="FFFFFF"/>
                </a:solidFill>
              </a:rPr>
              <a:t>fragmenty z wybranych książek dla młodzieży,</a:t>
            </a:r>
            <a:endParaRPr lang="cs-CZ" sz="2400" dirty="0">
              <a:solidFill>
                <a:srgbClr val="FFFFFF"/>
              </a:solidFill>
            </a:endParaRPr>
          </a:p>
          <a:p>
            <a:r>
              <a:rPr lang="pl-PL" sz="2400" dirty="0">
                <a:solidFill>
                  <a:srgbClr val="FFFFFF"/>
                </a:solidFill>
              </a:rPr>
              <a:t>- II </a:t>
            </a:r>
            <a:r>
              <a:rPr lang="pl-PL" sz="2400" dirty="0" smtClean="0">
                <a:solidFill>
                  <a:srgbClr val="FFFFFF"/>
                </a:solidFill>
              </a:rPr>
              <a:t>kategoria: </a:t>
            </a:r>
            <a:r>
              <a:rPr lang="pl-PL" sz="2400" dirty="0">
                <a:solidFill>
                  <a:srgbClr val="FFFFFF"/>
                </a:solidFill>
              </a:rPr>
              <a:t>klasy I – III gimnazjum, </a:t>
            </a:r>
            <a:r>
              <a:rPr lang="pl-PL" sz="2400" dirty="0" smtClean="0">
                <a:solidFill>
                  <a:srgbClr val="FFFFFF"/>
                </a:solidFill>
              </a:rPr>
              <a:t>uczniowie </a:t>
            </a:r>
            <a:r>
              <a:rPr lang="pl-PL" sz="2400" dirty="0">
                <a:solidFill>
                  <a:srgbClr val="FFFFFF"/>
                </a:solidFill>
              </a:rPr>
              <a:t>czytali fragmenty z wybranych baśni polskich.</a:t>
            </a:r>
            <a:endParaRPr lang="cs-CZ" sz="2400" dirty="0">
              <a:solidFill>
                <a:srgbClr val="FFFFFF"/>
              </a:solidFill>
            </a:endParaRPr>
          </a:p>
          <a:p>
            <a:r>
              <a:rPr lang="pl-PL" sz="2400" b="1" dirty="0">
                <a:solidFill>
                  <a:srgbClr val="FFFFFF"/>
                </a:solidFill>
              </a:rPr>
              <a:t>Mistrzem czytania w szkole </a:t>
            </a:r>
            <a:r>
              <a:rPr lang="pl-PL" sz="2400" b="1" dirty="0" smtClean="0">
                <a:solidFill>
                  <a:srgbClr val="FFFFFF"/>
                </a:solidFill>
              </a:rPr>
              <a:t>podstawowej </a:t>
            </a:r>
            <a:r>
              <a:rPr lang="pl-PL" sz="2400" b="1" dirty="0">
                <a:solidFill>
                  <a:srgbClr val="FFFFFF"/>
                </a:solidFill>
              </a:rPr>
              <a:t>została Wiktoria Kędzierska z klasy V c,                              </a:t>
            </a:r>
            <a:endParaRPr lang="pl-PL" sz="2400" b="1" dirty="0" smtClean="0">
              <a:solidFill>
                <a:srgbClr val="FFFFFF"/>
              </a:solidFill>
            </a:endParaRPr>
          </a:p>
          <a:p>
            <a:r>
              <a:rPr lang="pl-PL" sz="2400" b="1" dirty="0" smtClean="0">
                <a:solidFill>
                  <a:srgbClr val="FFFFFF"/>
                </a:solidFill>
              </a:rPr>
              <a:t>a </a:t>
            </a:r>
            <a:r>
              <a:rPr lang="pl-PL" sz="2400" b="1" dirty="0">
                <a:solidFill>
                  <a:srgbClr val="FFFFFF"/>
                </a:solidFill>
              </a:rPr>
              <a:t>w gimnazjum Patryk Kędzierski z klasy IIIA. </a:t>
            </a:r>
            <a:endParaRPr lang="cs-CZ" sz="2400" dirty="0">
              <a:solidFill>
                <a:srgbClr val="FFFFFF"/>
              </a:solidFill>
            </a:endParaRPr>
          </a:p>
          <a:p>
            <a:r>
              <a:rPr lang="pl-PL" sz="2400" dirty="0">
                <a:solidFill>
                  <a:srgbClr val="FFFFFF"/>
                </a:solidFill>
              </a:rPr>
              <a:t>Organizatorem konkursu była Irena Bulandra.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endParaRPr kumimoji="0" lang="pl-PL" sz="24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20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piekne czytani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841" y="1050756"/>
            <a:ext cx="3441878" cy="25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20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marca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konkurs zewn.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317500"/>
            <a:ext cx="47196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KANGUR i KANGUREK</a:t>
            </a:r>
            <a:endParaRPr kumimoji="0"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21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9218" name="Picture 2" descr="C:\Users\Bogna\@ 2 WYDARZENIA 2013-14\2014_03_20 Kangur\2014_03_20 Kangu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578" y="2077534"/>
            <a:ext cx="3366843" cy="2525132"/>
          </a:xfrm>
          <a:prstGeom prst="rect">
            <a:avLst/>
          </a:prstGeom>
          <a:noFill/>
        </p:spPr>
      </p:pic>
      <p:pic>
        <p:nvPicPr>
          <p:cNvPr id="9219" name="Picture 3" descr="C:\Users\Bogna\@ 2 WYDARZENIA 2013-14\2014_03_20 Kangur\2014_03_20 Kangur-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925" y="2657443"/>
            <a:ext cx="4931875" cy="3698907"/>
          </a:xfrm>
          <a:prstGeom prst="rect">
            <a:avLst/>
          </a:prstGeom>
          <a:noFill/>
        </p:spPr>
      </p:pic>
      <p:pic>
        <p:nvPicPr>
          <p:cNvPr id="2" name="Obraz 1" descr="Zrzut ekranu 2014-05-21 o 21.01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850" y="871538"/>
            <a:ext cx="1574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20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marca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laureaci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218268" y="871538"/>
            <a:ext cx="3217332" cy="4164012"/>
          </a:xfrm>
          <a:prstGeom prst="rect">
            <a:avLst/>
          </a:prstGeom>
          <a:effectLst/>
        </p:spPr>
        <p:txBody>
          <a:bodyPr anchor="ctr">
            <a:normAutofit fontScale="77500" lnSpcReduction="2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W Bielskiej Szkole Przemysłowej odbył się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IX Regionalny Konkurs Chemiczny „Z chemią 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na ty” pod honorowym patronatem Dyrektora Delegatury w Bielsku-Białej Kuratorium Oświaty w Katowicach. Wzięło 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w nim udział 30 najlepszych chemików 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z 12 gimnazjów regionu.</a:t>
            </a:r>
            <a:br>
              <a:rPr lang="pl-PL" sz="2800" dirty="0" smtClean="0">
                <a:solidFill>
                  <a:schemeClr val="bg1"/>
                </a:solidFill>
              </a:rPr>
            </a:br>
            <a:endParaRPr lang="pl-PL" sz="2800" dirty="0" smtClean="0">
              <a:solidFill>
                <a:schemeClr val="bg1"/>
              </a:solidFill>
            </a:endParaRPr>
          </a:p>
          <a:p>
            <a:pPr eaLnBrk="1" hangingPunct="1"/>
            <a:endParaRPr kumimoji="0" lang="pl-PL" sz="28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218267" y="5035550"/>
            <a:ext cx="5782733" cy="13208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PIERWSZE MIEJSCE w konkursie zajął </a:t>
            </a:r>
          </a:p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Marcin Bobko  - uczeń naszego Gimnazjum. Gratulujemy! 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22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Zrzut ekranu 2014-05-21 o 21.02.3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462" y="871538"/>
            <a:ext cx="2954338" cy="406495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2658005" y="269072"/>
            <a:ext cx="4386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prstClr val="white"/>
                </a:solidFill>
              </a:rPr>
              <a:t>Z CHEMIĄ NA TY 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Bogna\@ 2 WYDARZENIA 2013-14\2014_03_21 Dzien wiosny Sport\DSCN03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628" y="1001714"/>
            <a:ext cx="4432136" cy="3324102"/>
          </a:xfrm>
          <a:prstGeom prst="rect">
            <a:avLst/>
          </a:prstGeom>
          <a:noFill/>
        </p:spPr>
      </p:pic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21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marca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impreza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170656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ŚWIĘTO WIOSNY</a:t>
            </a:r>
            <a:endParaRPr kumimoji="0"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501900" y="4772025"/>
            <a:ext cx="6294438" cy="1570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endParaRPr kumimoji="0" lang="pl-PL" sz="24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23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10242" name="Picture 2" descr="C:\Users\Bogna\@ 2 WYDARZENIA 2013-14\2014_03_21 Dzien wiosny Sport\DSCN04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072" y="3467100"/>
            <a:ext cx="4495384" cy="325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22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marca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turystyka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392363" y="170656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RAJD „Do źródeł Wisły”</a:t>
            </a:r>
            <a:endParaRPr kumimoji="0"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1905000" y="4037542"/>
            <a:ext cx="7239000" cy="2318808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000" dirty="0" smtClean="0">
                <a:solidFill>
                  <a:srgbClr val="FFFFFF"/>
                </a:solidFill>
              </a:rPr>
              <a:t>Grupa </a:t>
            </a:r>
            <a:r>
              <a:rPr lang="pl-PL" sz="2000" dirty="0">
                <a:solidFill>
                  <a:srgbClr val="FFFFFF"/>
                </a:solidFill>
              </a:rPr>
              <a:t>uczniów z naszej szkoły brała udział w Rajdzie „Do źródeł Wisły</a:t>
            </a:r>
            <a:r>
              <a:rPr lang="pl-PL" sz="2000" dirty="0" smtClean="0">
                <a:solidFill>
                  <a:srgbClr val="FFFFFF"/>
                </a:solidFill>
              </a:rPr>
              <a:t>”, </a:t>
            </a:r>
            <a:r>
              <a:rPr lang="pl-PL" sz="2000" dirty="0">
                <a:solidFill>
                  <a:srgbClr val="FFFFFF"/>
                </a:solidFill>
              </a:rPr>
              <a:t>który jest organizowany przez oddział PTTK w Wiśle. Trasa prowadziła przez Kubalonkę, Stecówkę, Karolówkę do Schroniska Przysłop pod Baranią Górą. Uczniowie brali udział w licznych konkursach i zabawach przygotowanych przez organizatorów, </a:t>
            </a:r>
            <a:r>
              <a:rPr lang="pl-PL" sz="2000" dirty="0" smtClean="0">
                <a:solidFill>
                  <a:srgbClr val="FFFFFF"/>
                </a:solidFill>
              </a:rPr>
              <a:t>zdobyli </a:t>
            </a:r>
            <a:r>
              <a:rPr lang="pl-PL" sz="2000" dirty="0">
                <a:solidFill>
                  <a:srgbClr val="FFFFFF"/>
                </a:solidFill>
              </a:rPr>
              <a:t>liczne nagrody (</a:t>
            </a:r>
            <a:r>
              <a:rPr lang="pl-PL" sz="2000" dirty="0" smtClean="0">
                <a:solidFill>
                  <a:srgbClr val="FFFFFF"/>
                </a:solidFill>
              </a:rPr>
              <a:t>m.in. </a:t>
            </a:r>
            <a:r>
              <a:rPr lang="pl-PL" sz="2000" dirty="0">
                <a:solidFill>
                  <a:srgbClr val="FFFFFF"/>
                </a:solidFill>
              </a:rPr>
              <a:t>sprzęt </a:t>
            </a:r>
            <a:r>
              <a:rPr lang="pl-PL" sz="2000" dirty="0" smtClean="0">
                <a:solidFill>
                  <a:srgbClr val="FFFFFF"/>
                </a:solidFill>
              </a:rPr>
              <a:t>sportowy, </a:t>
            </a:r>
            <a:r>
              <a:rPr lang="pl-PL" sz="2000" dirty="0">
                <a:solidFill>
                  <a:srgbClr val="FFFFFF"/>
                </a:solidFill>
              </a:rPr>
              <a:t>mapy </a:t>
            </a:r>
            <a:r>
              <a:rPr lang="pl-PL" sz="2000" dirty="0" smtClean="0">
                <a:solidFill>
                  <a:srgbClr val="FFFFFF"/>
                </a:solidFill>
              </a:rPr>
              <a:t>itd.)</a:t>
            </a:r>
            <a:r>
              <a:rPr lang="pl-PL" sz="2000" dirty="0">
                <a:solidFill>
                  <a:srgbClr val="FFFFFF"/>
                </a:solidFill>
              </a:rPr>
              <a:t>. </a:t>
            </a:r>
            <a:endParaRPr kumimoji="0" lang="pl-PL" sz="20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24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Zrzut ekranu 2014-05-21 o 20.58.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586" y="881862"/>
            <a:ext cx="4531614" cy="2868174"/>
          </a:xfrm>
          <a:prstGeom prst="rect">
            <a:avLst/>
          </a:prstGeom>
        </p:spPr>
      </p:pic>
      <p:pic>
        <p:nvPicPr>
          <p:cNvPr id="3" name="Obraz 2" descr="Zrzut ekranu 2014-05-21 o 20.58.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196" y="2465917"/>
            <a:ext cx="2090066" cy="1513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31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marca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konkurs 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IV GWAROWY KONKURS RECYTATORSKI</a:t>
            </a:r>
            <a:endParaRPr kumimoji="0"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25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4098" name="Picture 2" descr="C:\Users\Bogna\Desktop\PRASA\2014_03_31 Gwar konk re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71" y="2319512"/>
            <a:ext cx="2452916" cy="1774791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3091370" y="1165350"/>
            <a:ext cx="6290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FFFFF"/>
                </a:solidFill>
              </a:rPr>
              <a:t>Rywalizacja przebiegała w trzech kategoriach wiekowych.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Oto wyniki: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W klasach I-III SP - I miejsce: </a:t>
            </a:r>
            <a:r>
              <a:rPr lang="pl-PL" b="1" dirty="0" smtClean="0">
                <a:solidFill>
                  <a:srgbClr val="FFFFFF"/>
                </a:solidFill>
              </a:rPr>
              <a:t>Roch Czerwieński</a:t>
            </a:r>
            <a:r>
              <a:rPr lang="pl-PL" dirty="0" smtClean="0">
                <a:solidFill>
                  <a:srgbClr val="FFFFFF"/>
                </a:solidFill>
              </a:rPr>
              <a:t>, 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II miejsce:</a:t>
            </a:r>
            <a:r>
              <a:rPr lang="pl-PL" b="1" dirty="0" smtClean="0">
                <a:solidFill>
                  <a:srgbClr val="FFFFFF"/>
                </a:solidFill>
              </a:rPr>
              <a:t> Weronika Brudny</a:t>
            </a:r>
            <a:r>
              <a:rPr lang="pl-PL" dirty="0" smtClean="0">
                <a:solidFill>
                  <a:srgbClr val="FFFFFF"/>
                </a:solidFill>
              </a:rPr>
              <a:t>, III miejsce: </a:t>
            </a:r>
            <a:r>
              <a:rPr lang="pl-PL" b="1" dirty="0" smtClean="0">
                <a:solidFill>
                  <a:srgbClr val="FFFFFF"/>
                </a:solidFill>
              </a:rPr>
              <a:t>Karolina Klimus</a:t>
            </a:r>
            <a:r>
              <a:rPr lang="pl-PL" dirty="0" smtClean="0">
                <a:solidFill>
                  <a:srgbClr val="FFFFFF"/>
                </a:solidFill>
              </a:rPr>
              <a:t>.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W klasach IV-VI SP - I miejsce: </a:t>
            </a:r>
            <a:r>
              <a:rPr lang="pl-PL" b="1" dirty="0" smtClean="0">
                <a:solidFill>
                  <a:srgbClr val="FFFFFF"/>
                </a:solidFill>
              </a:rPr>
              <a:t>Aleksandra Kostrzewska</a:t>
            </a:r>
            <a:r>
              <a:rPr lang="pl-PL" dirty="0" smtClean="0">
                <a:solidFill>
                  <a:srgbClr val="FFFFFF"/>
                </a:solidFill>
              </a:rPr>
              <a:t>,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II miejsce:</a:t>
            </a:r>
            <a:r>
              <a:rPr lang="pl-PL" b="1" dirty="0" smtClean="0">
                <a:solidFill>
                  <a:srgbClr val="FFFFFF"/>
                </a:solidFill>
              </a:rPr>
              <a:t> Zuzanna Klocek</a:t>
            </a:r>
            <a:r>
              <a:rPr lang="pl-PL" dirty="0" smtClean="0">
                <a:solidFill>
                  <a:srgbClr val="FFFFFF"/>
                </a:solidFill>
              </a:rPr>
              <a:t>,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smtClean="0">
                <a:solidFill>
                  <a:srgbClr val="FFFFFF"/>
                </a:solidFill>
              </a:rPr>
              <a:t>III miejsce: </a:t>
            </a:r>
            <a:r>
              <a:rPr lang="pl-PL" b="1" dirty="0" smtClean="0">
                <a:solidFill>
                  <a:srgbClr val="FFFFFF"/>
                </a:solidFill>
              </a:rPr>
              <a:t>Roksana Kukla</a:t>
            </a:r>
            <a:r>
              <a:rPr lang="pl-PL" dirty="0" smtClean="0">
                <a:solidFill>
                  <a:srgbClr val="FFFFFF"/>
                </a:solidFill>
              </a:rPr>
              <a:t>.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W klasach I-III G -  I miejsce: </a:t>
            </a:r>
            <a:r>
              <a:rPr lang="pl-PL" b="1" dirty="0" smtClean="0">
                <a:solidFill>
                  <a:srgbClr val="FFFFFF"/>
                </a:solidFill>
              </a:rPr>
              <a:t>Łucja Całus</a:t>
            </a:r>
            <a:r>
              <a:rPr lang="pl-PL" dirty="0" smtClean="0">
                <a:solidFill>
                  <a:srgbClr val="FFFFFF"/>
                </a:solidFill>
              </a:rPr>
              <a:t>, II miejsce: </a:t>
            </a:r>
            <a:r>
              <a:rPr lang="pl-PL" b="1" dirty="0" smtClean="0">
                <a:solidFill>
                  <a:srgbClr val="FFFFFF"/>
                </a:solidFill>
              </a:rPr>
              <a:t>Barbara Kohut</a:t>
            </a:r>
            <a:r>
              <a:rPr lang="pl-PL" dirty="0" smtClean="0">
                <a:solidFill>
                  <a:srgbClr val="FFFFFF"/>
                </a:solidFill>
              </a:rPr>
              <a:t>,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smtClean="0">
                <a:solidFill>
                  <a:srgbClr val="FFFFFF"/>
                </a:solidFill>
              </a:rPr>
              <a:t>III miejsce: </a:t>
            </a:r>
            <a:r>
              <a:rPr lang="pl-PL" b="1" dirty="0" smtClean="0">
                <a:solidFill>
                  <a:srgbClr val="FFFFFF"/>
                </a:solidFill>
              </a:rPr>
              <a:t>Nadia Kornaś</a:t>
            </a:r>
            <a:r>
              <a:rPr lang="pl-PL" dirty="0" smtClean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099" name="Picture 3" descr="C:\Users\Bogna\Desktop\PRASA\2014_03_31 Gwar konk rec-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091" y="3603625"/>
            <a:ext cx="4152861" cy="3114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31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marca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konkurs 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IV GWAROWY KONKURS RECYTATORSKI</a:t>
            </a:r>
            <a:endParaRPr kumimoji="0"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26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4098" name="Picture 2" descr="C:\Users\Bogna\Desktop\PRASA\2014_03_31 Gwar konk re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33" y="2513029"/>
            <a:ext cx="2452916" cy="1774791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2291293" y="4804500"/>
            <a:ext cx="67071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FFFF"/>
                </a:solidFill>
              </a:rPr>
              <a:t>Janusz Macoszek</a:t>
            </a:r>
            <a:r>
              <a:rPr lang="pl-PL" dirty="0" smtClean="0">
                <a:solidFill>
                  <a:srgbClr val="FFFFFF"/>
                </a:solidFill>
              </a:rPr>
              <a:t> - folklorysta z zamiłowania, Ślązak Roku 2010, kustosz Chaty Kawuloka w Istebnej;  </a:t>
            </a:r>
            <a:r>
              <a:rPr lang="pl-PL" b="1" dirty="0" smtClean="0">
                <a:solidFill>
                  <a:srgbClr val="FFFFFF"/>
                </a:solidFill>
              </a:rPr>
              <a:t>Krystyna Łebkowska</a:t>
            </a:r>
            <a:r>
              <a:rPr lang="pl-PL" dirty="0" smtClean="0">
                <a:solidFill>
                  <a:srgbClr val="FFFFFF"/>
                </a:solidFill>
              </a:rPr>
              <a:t> - przewodnicząca Rady Rodziców;</a:t>
            </a:r>
          </a:p>
          <a:p>
            <a:r>
              <a:rPr lang="pl-PL" b="1" dirty="0" smtClean="0">
                <a:solidFill>
                  <a:srgbClr val="FFFFFF"/>
                </a:solidFill>
              </a:rPr>
              <a:t>Mariola Gańczarczyk</a:t>
            </a:r>
            <a:r>
              <a:rPr lang="pl-PL" dirty="0" smtClean="0">
                <a:solidFill>
                  <a:srgbClr val="FFFFFF"/>
                </a:solidFill>
              </a:rPr>
              <a:t> – nauczycielka.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Gościem specjalnym była Pani </a:t>
            </a:r>
            <a:r>
              <a:rPr lang="pl-PL" b="1" dirty="0" smtClean="0">
                <a:solidFill>
                  <a:srgbClr val="FFFFFF"/>
                </a:solidFill>
              </a:rPr>
              <a:t>Anna Kisiała</a:t>
            </a:r>
            <a:r>
              <a:rPr lang="pl-PL" dirty="0" smtClean="0">
                <a:solidFill>
                  <a:srgbClr val="FFFFFF"/>
                </a:solidFill>
              </a:rPr>
              <a:t>, która jest również autorką tekstów pisanych w gwarze Śląska Cieszyńskiego.</a:t>
            </a:r>
          </a:p>
        </p:txBody>
      </p:sp>
      <p:pic>
        <p:nvPicPr>
          <p:cNvPr id="5123" name="Picture 3" descr="C:\Users\Bogna\Desktop\PRASA\2014_03_31 Gwar konk rec-0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6988" y="2202042"/>
            <a:ext cx="3444346" cy="2583259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2291292" y="1001713"/>
            <a:ext cx="6707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 smtClean="0">
                <a:solidFill>
                  <a:srgbClr val="FFFFFF"/>
                </a:solidFill>
              </a:rPr>
              <a:t>W pracach jury wzięli udział:</a:t>
            </a:r>
          </a:p>
          <a:p>
            <a:pPr lvl="0"/>
            <a:r>
              <a:rPr lang="pl-PL" b="1" dirty="0" smtClean="0">
                <a:solidFill>
                  <a:srgbClr val="FFFFFF"/>
                </a:solidFill>
              </a:rPr>
              <a:t>Janina Motylewska</a:t>
            </a:r>
            <a:r>
              <a:rPr lang="pl-PL" dirty="0" smtClean="0">
                <a:solidFill>
                  <a:srgbClr val="FFFFFF"/>
                </a:solidFill>
              </a:rPr>
              <a:t> - nauczycielka, propagatorka turystyki, teatru, gwary Śląska Cieszyńskiego, zdobywczyni Srebrnej Cieszynianki; </a:t>
            </a:r>
            <a:r>
              <a:rPr lang="pl-PL" b="1" dirty="0" smtClean="0">
                <a:solidFill>
                  <a:srgbClr val="FFFFFF"/>
                </a:solidFill>
              </a:rPr>
              <a:t>Agnieszka Motylewska</a:t>
            </a:r>
            <a:r>
              <a:rPr lang="pl-PL" dirty="0" smtClean="0">
                <a:solidFill>
                  <a:srgbClr val="FFFFFF"/>
                </a:solidFill>
              </a:rPr>
              <a:t> - nauczycielka, propagatorka gwary;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31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marca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konkurs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IV GWAROWY KONKURS RECYTATORSKI</a:t>
            </a:r>
            <a:endParaRPr kumimoji="0"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164953" y="4710377"/>
            <a:ext cx="4388247" cy="194257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sz="1600" dirty="0" smtClean="0">
                <a:solidFill>
                  <a:srgbClr val="FFFFFF"/>
                </a:solidFill>
              </a:rPr>
              <a:t>Konkurs zorganizowały polonistki – </a:t>
            </a:r>
          </a:p>
          <a:p>
            <a:r>
              <a:rPr lang="pl-PL" sz="1600" b="1" dirty="0" smtClean="0">
                <a:solidFill>
                  <a:srgbClr val="FFFFFF"/>
                </a:solidFill>
              </a:rPr>
              <a:t>Bożena Medwid</a:t>
            </a:r>
            <a:r>
              <a:rPr lang="pl-PL" sz="1600" dirty="0" smtClean="0">
                <a:solidFill>
                  <a:srgbClr val="FFFFFF"/>
                </a:solidFill>
              </a:rPr>
              <a:t> i </a:t>
            </a:r>
            <a:r>
              <a:rPr lang="pl-PL" sz="1600" b="1" dirty="0" smtClean="0">
                <a:solidFill>
                  <a:srgbClr val="FFFFFF"/>
                </a:solidFill>
              </a:rPr>
              <a:t>Alicja Kosmala</a:t>
            </a:r>
            <a:r>
              <a:rPr lang="pl-PL" sz="1600" dirty="0" smtClean="0">
                <a:solidFill>
                  <a:srgbClr val="FFFFFF"/>
                </a:solidFill>
              </a:rPr>
              <a:t>.</a:t>
            </a:r>
          </a:p>
          <a:p>
            <a:r>
              <a:rPr lang="pl-PL" sz="1600" dirty="0" smtClean="0">
                <a:solidFill>
                  <a:srgbClr val="FFFFFF"/>
                </a:solidFill>
              </a:rPr>
              <a:t>	Fotorelację z naszej imprezy można znaleźć także na stronie OX.PL w </a:t>
            </a:r>
            <a:r>
              <a:rPr lang="pl-PL" sz="1600" dirty="0" smtClean="0">
                <a:solidFill>
                  <a:srgbClr val="FFFFFF"/>
                </a:solidFill>
                <a:hlinkClick r:id="rId2"/>
              </a:rPr>
              <a:t>dziale fotoreportaży</a:t>
            </a:r>
            <a:r>
              <a:rPr lang="pl-PL" sz="1600" dirty="0" smtClean="0">
                <a:solidFill>
                  <a:srgbClr val="FFFFFF"/>
                </a:solidFill>
              </a:rPr>
              <a:t>. Informację o naszym konkursie zamieścił także portal </a:t>
            </a:r>
            <a:r>
              <a:rPr lang="pl-PL" sz="1600" dirty="0" smtClean="0">
                <a:solidFill>
                  <a:srgbClr val="FFFFFF"/>
                </a:solidFill>
                <a:hlinkClick r:id="rId3"/>
              </a:rPr>
              <a:t>gazetacodzienna.pl.</a:t>
            </a:r>
            <a:endParaRPr lang="pl-PL" sz="1600" dirty="0" smtClean="0">
              <a:solidFill>
                <a:srgbClr val="FFFFFF"/>
              </a:solidFill>
            </a:endParaRPr>
          </a:p>
          <a:p>
            <a:pPr algn="ctr" eaLnBrk="1" hangingPunct="1"/>
            <a:endParaRPr kumimoji="0" lang="pl-PL" sz="16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27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6146" name="Picture 2" descr="C:\Users\Bogna\Desktop\PRASA\2014_03_31 Gwar konk rec-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133" y="1038754"/>
            <a:ext cx="2531269" cy="337502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1905000" y="-3740953"/>
            <a:ext cx="6696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 smtClean="0">
                <a:solidFill>
                  <a:srgbClr val="FFFFFF"/>
                </a:solidFill>
              </a:rPr>
              <a:t>Publiczność w tym roku dopisała, sala pękała w szwach. W przerwie mogliśmy wysłuchać ciekawych opowieści Pani Janiny Motylewskiej oraz Pana Janusza Macoszka. Nasi goście mogli również posilić się tradycyjną kromką ze smalcem oraz kawą zbożową.</a:t>
            </a:r>
          </a:p>
          <a:p>
            <a:pPr lvl="0"/>
            <a:r>
              <a:rPr lang="pl-PL" sz="2400" dirty="0" smtClean="0">
                <a:solidFill>
                  <a:srgbClr val="FFFFFF"/>
                </a:solidFill>
              </a:rPr>
              <a:t>Nagrody dla zwycięzców ufundowała Rada Rodziców, a poczęstunek Chata Chlebowa z Górek Wielkich.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656402" y="1001713"/>
            <a:ext cx="4487598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FFFFF"/>
                </a:solidFill>
              </a:rPr>
              <a:t>Publiczność w tym roku dopisała, sala pękała w szwach. W przerwie mogliśmy wysłuchać ciekawych opowieści Pani Janiny Motylewskiej oraz Pana Janusza Macoszka. Nasi goście mogli również posilić się tradycyjną kromką ze smalcem oraz kawą zbożową.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Nagrody dla zwycięzców ufundowała Rada Rodziców, a poczęstunek Chata Chlebowa 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z Górek Wielkich.</a:t>
            </a:r>
          </a:p>
        </p:txBody>
      </p:sp>
      <p:pic>
        <p:nvPicPr>
          <p:cNvPr id="6147" name="Picture 3" descr="C:\Users\Bogna\Desktop\PRASA\2014_03_31 Gwar konk rec-0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645521"/>
            <a:ext cx="2255570" cy="3007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29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marca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projekt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COMENIUS</a:t>
            </a:r>
            <a:endParaRPr kumimoji="0"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28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logo_comeniu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349" y="209020"/>
            <a:ext cx="4449394" cy="2143125"/>
          </a:xfrm>
          <a:prstGeom prst="rect">
            <a:avLst/>
          </a:prstGeom>
        </p:spPr>
      </p:pic>
      <p:pic>
        <p:nvPicPr>
          <p:cNvPr id="3" name="Obraz 2" descr="comeniu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275" y="2541527"/>
            <a:ext cx="5355167" cy="401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marcu</a:t>
            </a:r>
            <a:endParaRPr kumimoji="0" lang="pl-PL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profilaktyka, konkurs, Dni Otwarte, szachy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F03DE85B-8D77-264A-8DEF-135F5F939689}" type="slidenum">
              <a:rPr kumimoji="0" lang="pl-PL">
                <a:solidFill>
                  <a:srgbClr val="B9CDE5"/>
                </a:solidFill>
              </a:rPr>
              <a:pPr eaLnBrk="1" hangingPunct="1"/>
              <a:t>29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83974" name="Prostokąt 1"/>
          <p:cNvSpPr>
            <a:spLocks noChangeArrowheads="1"/>
          </p:cNvSpPr>
          <p:nvPr/>
        </p:nvSpPr>
        <p:spPr bwMode="auto">
          <a:xfrm>
            <a:off x="2736850" y="2766219"/>
            <a:ext cx="53578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2200" b="1" dirty="0" smtClean="0">
                <a:solidFill>
                  <a:srgbClr val="FFFFFF"/>
                </a:solidFill>
                <a:ea typeface="ＭＳ 明朝" charset="0"/>
                <a:cs typeface="Times New Roman" charset="0"/>
              </a:rPr>
              <a:t>ROZGRYWKI SZACHOWE</a:t>
            </a:r>
            <a:endParaRPr lang="pl-PL" sz="2200" b="1" dirty="0">
              <a:solidFill>
                <a:srgbClr val="FFFFFF"/>
              </a:solidFill>
            </a:endParaRPr>
          </a:p>
        </p:txBody>
      </p:sp>
      <p:sp>
        <p:nvSpPr>
          <p:cNvPr id="83975" name="Prostokąt 4"/>
          <p:cNvSpPr>
            <a:spLocks noChangeArrowheads="1"/>
          </p:cNvSpPr>
          <p:nvPr/>
        </p:nvSpPr>
        <p:spPr bwMode="auto">
          <a:xfrm>
            <a:off x="2736850" y="4159974"/>
            <a:ext cx="5221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2200" b="1" dirty="0" smtClean="0">
                <a:solidFill>
                  <a:srgbClr val="FFFFFF"/>
                </a:solidFill>
                <a:latin typeface="+mn-lt"/>
                <a:ea typeface="ＭＳ 明朝" charset="0"/>
                <a:cs typeface="Times New Roman" charset="0"/>
              </a:rPr>
              <a:t>Eliminacje klasowe szkolnego konkursu</a:t>
            </a:r>
          </a:p>
          <a:p>
            <a:pPr algn="ctr"/>
            <a:r>
              <a:rPr lang="pl-PL" sz="2200" b="1" dirty="0" smtClean="0">
                <a:solidFill>
                  <a:srgbClr val="FFFFFF"/>
                </a:solidFill>
                <a:latin typeface="+mn-lt"/>
                <a:ea typeface="ＭＳ 明朝" charset="0"/>
                <a:cs typeface="Times New Roman" charset="0"/>
              </a:rPr>
              <a:t>MISTRZ ORTOGRAFII</a:t>
            </a:r>
            <a:endParaRPr lang="cs-CZ" sz="2200" b="1" dirty="0">
              <a:solidFill>
                <a:srgbClr val="FFFFFF"/>
              </a:solidFill>
              <a:latin typeface="+mn-lt"/>
              <a:ea typeface="ＭＳ 明朝" charset="0"/>
              <a:cs typeface="Times New Roman" charset="0"/>
            </a:endParaRPr>
          </a:p>
        </p:txBody>
      </p:sp>
      <p:sp>
        <p:nvSpPr>
          <p:cNvPr id="9" name="Prostokąt 4"/>
          <p:cNvSpPr>
            <a:spLocks noChangeArrowheads="1"/>
          </p:cNvSpPr>
          <p:nvPr/>
        </p:nvSpPr>
        <p:spPr bwMode="auto">
          <a:xfrm>
            <a:off x="2671762" y="1302206"/>
            <a:ext cx="52212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2200" b="1" dirty="0" smtClean="0">
                <a:solidFill>
                  <a:srgbClr val="FFFFFF"/>
                </a:solidFill>
                <a:latin typeface="+mn-lt"/>
                <a:ea typeface="ＭＳ 明朝" charset="0"/>
                <a:cs typeface="Times New Roman" charset="0"/>
              </a:rPr>
              <a:t>11 marca – ZAJĘCIA PROFILAKTYCZNE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12 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lutego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konkurs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2800" b="1" dirty="0" smtClean="0">
                <a:solidFill>
                  <a:schemeClr val="bg1"/>
                </a:solidFill>
              </a:rPr>
              <a:t>Konkurs Recytatorski dla klas 1-4 SP</a:t>
            </a:r>
            <a:endParaRPr kumimoji="0" lang="pl-PL" sz="2800" b="1" dirty="0">
              <a:solidFill>
                <a:schemeClr val="bg1"/>
              </a:solidFill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204441" y="2222695"/>
            <a:ext cx="3504481" cy="4498780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b="1" dirty="0" smtClean="0">
                <a:solidFill>
                  <a:srgbClr val="FFFFFF"/>
                </a:solidFill>
              </a:rPr>
              <a:t>na poziomie klas pierwszych:</a:t>
            </a:r>
            <a:endParaRPr lang="pl-PL" dirty="0" smtClean="0">
              <a:solidFill>
                <a:srgbClr val="FFFFFF"/>
              </a:solidFill>
            </a:endParaRPr>
          </a:p>
          <a:p>
            <a:r>
              <a:rPr lang="pl-PL" dirty="0" smtClean="0">
                <a:solidFill>
                  <a:srgbClr val="FFFFFF"/>
                </a:solidFill>
              </a:rPr>
              <a:t>1-miejsce: Mateusz Nikiel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2-miejsce:Aleksandra Bury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3-miejsce:Kacper Łukosz</a:t>
            </a:r>
          </a:p>
          <a:p>
            <a:r>
              <a:rPr lang="pl-PL" b="1" dirty="0" smtClean="0">
                <a:solidFill>
                  <a:srgbClr val="FFFFFF"/>
                </a:solidFill>
              </a:rPr>
              <a:t>na poziomie klas drugich:</a:t>
            </a:r>
            <a:endParaRPr lang="pl-PL" dirty="0" smtClean="0">
              <a:solidFill>
                <a:srgbClr val="FFFFFF"/>
              </a:solidFill>
            </a:endParaRPr>
          </a:p>
          <a:p>
            <a:r>
              <a:rPr lang="pl-PL" dirty="0" smtClean="0">
                <a:solidFill>
                  <a:srgbClr val="FFFFFF"/>
                </a:solidFill>
              </a:rPr>
              <a:t>1-miejsce:Aleksandra Kusy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2-miejsce:Mateusz Chmiel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3-miejsce:Milena Tora</a:t>
            </a:r>
          </a:p>
          <a:p>
            <a:r>
              <a:rPr lang="pl-PL" b="1" dirty="0" smtClean="0">
                <a:solidFill>
                  <a:srgbClr val="FFFFFF"/>
                </a:solidFill>
              </a:rPr>
              <a:t>na poziomie klas trzecich:</a:t>
            </a:r>
            <a:endParaRPr lang="pl-PL" dirty="0" smtClean="0">
              <a:solidFill>
                <a:srgbClr val="FFFFFF"/>
              </a:solidFill>
            </a:endParaRPr>
          </a:p>
          <a:p>
            <a:r>
              <a:rPr lang="pl-PL" dirty="0" smtClean="0">
                <a:solidFill>
                  <a:srgbClr val="FFFFFF"/>
                </a:solidFill>
              </a:rPr>
              <a:t>1-miejsce:Weronika Kusy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2-miejsce:Klaudia Nieckarz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3-miejsce:Aleksandra Porębska</a:t>
            </a:r>
          </a:p>
          <a:p>
            <a:r>
              <a:rPr lang="pl-PL" b="1" dirty="0" smtClean="0">
                <a:solidFill>
                  <a:srgbClr val="FFFFFF"/>
                </a:solidFill>
              </a:rPr>
              <a:t>na poziomie klas czwartych:</a:t>
            </a:r>
            <a:endParaRPr lang="pl-PL" dirty="0" smtClean="0">
              <a:solidFill>
                <a:srgbClr val="FFFFFF"/>
              </a:solidFill>
            </a:endParaRPr>
          </a:p>
          <a:p>
            <a:r>
              <a:rPr lang="pl-PL" dirty="0" smtClean="0">
                <a:solidFill>
                  <a:srgbClr val="FFFFFF"/>
                </a:solidFill>
              </a:rPr>
              <a:t>1-miejsce:Aleksandra Kostrzewska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2-miejsce:Wiktoria Domagała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3-miejsce:Ignacy Banaszak.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3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 useBgFill="1">
        <p:nvSpPr>
          <p:cNvPr id="9" name="PoleTekstowe 8"/>
          <p:cNvSpPr txBox="1"/>
          <p:nvPr/>
        </p:nvSpPr>
        <p:spPr>
          <a:xfrm>
            <a:off x="2436813" y="125861"/>
            <a:ext cx="6294437" cy="875852"/>
          </a:xfrm>
          <a:prstGeom prst="rect">
            <a:avLst/>
          </a:prstGeom>
          <a:effectLst/>
        </p:spPr>
        <p:txBody>
          <a:bodyPr anchor="ctr"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2800" b="1" dirty="0" smtClean="0">
                <a:solidFill>
                  <a:schemeClr val="bg1"/>
                </a:solidFill>
              </a:rPr>
              <a:t>Szkolny Konkurs</a:t>
            </a:r>
          </a:p>
          <a:p>
            <a:pPr algn="ctr" eaLnBrk="1" hangingPunct="1"/>
            <a:r>
              <a:rPr kumimoji="0" lang="pl-PL" sz="2800" b="1" dirty="0" smtClean="0">
                <a:solidFill>
                  <a:schemeClr val="bg1"/>
                </a:solidFill>
              </a:rPr>
              <a:t>Recytatorski dla klas 1-4 SP</a:t>
            </a:r>
            <a:endParaRPr kumimoji="0" lang="pl-PL" sz="2800" b="1" dirty="0">
              <a:solidFill>
                <a:schemeClr val="bg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436812" y="1204083"/>
            <a:ext cx="6569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 każdej kategorii wiekowej przyznawano pierwsze, drugie oraz trzecie miejsce. Poziom recytacji był bardzo wysoki. Po długiej naradzie jury wyłoniło zwycięzców:</a:t>
            </a:r>
          </a:p>
        </p:txBody>
      </p:sp>
      <p:pic>
        <p:nvPicPr>
          <p:cNvPr id="3" name="Obraz 2" descr="Zrzut ekranu 2014-06-23 o 20.39.5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442" y="2981325"/>
            <a:ext cx="3489440" cy="247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7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teatr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„Za ósmą górą” L. Bardijewskiej</a:t>
            </a:r>
            <a:endParaRPr kumimoji="0"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501900" y="5035550"/>
            <a:ext cx="6294438" cy="1570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2400" b="1" dirty="0" smtClean="0">
                <a:solidFill>
                  <a:srgbClr val="FFFFFF"/>
                </a:solidFill>
              </a:rPr>
              <a:t>To już drugi spektakl naszej Szkolnej Grupy Teatralnej „Zadymka”. Tym razem obejrzały go maluchy z 1-3.</a:t>
            </a:r>
            <a:endParaRPr kumimoji="0" lang="pl-PL" sz="2400" b="1" dirty="0">
              <a:solidFill>
                <a:srgbClr val="FFFFFF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30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7170" name="Picture 2" descr="C:\Users\Bogna\@ 2 WYDARZENIA 2013-14\2014_03_13 swieto patrona\DSC_5001.NE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334" y="1174790"/>
            <a:ext cx="5211762" cy="3613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8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Dni otwarte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317500"/>
            <a:ext cx="6294437" cy="554038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400" b="1" dirty="0" smtClean="0">
                <a:solidFill>
                  <a:schemeClr val="bg1"/>
                </a:solidFill>
              </a:rPr>
              <a:t>FESTIWAL NAUKI, czyli</a:t>
            </a:r>
          </a:p>
          <a:p>
            <a:pPr algn="ctr" eaLnBrk="1" hangingPunct="1"/>
            <a:r>
              <a:rPr lang="pl-PL" sz="2400" b="1" dirty="0" smtClean="0">
                <a:solidFill>
                  <a:schemeClr val="bg1"/>
                </a:solidFill>
              </a:rPr>
              <a:t> DNI OTWARTE DLA KLAS SZÓSTYCH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31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991782" y="4602024"/>
            <a:ext cx="71522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FFFFF"/>
                </a:solidFill>
              </a:rPr>
              <a:t>Gościliśmy szóstoklasistów z SP nr 5 w Ochabach i SP nr 3 w Skoczowie.</a:t>
            </a:r>
            <a:endParaRPr lang="cs-CZ" dirty="0" smtClean="0">
              <a:solidFill>
                <a:srgbClr val="FFFFFF"/>
              </a:solidFill>
            </a:endParaRPr>
          </a:p>
          <a:p>
            <a:r>
              <a:rPr lang="pl-PL" dirty="0" smtClean="0">
                <a:solidFill>
                  <a:srgbClr val="FFFFFF"/>
                </a:solidFill>
              </a:rPr>
              <a:t>Spotkanie rozpoczęło się spektaklem „Za ósmą górą” L. Bardijewskiej przygotowanym przez naszą szkolną Grupę Teatralną „Zadymka”(p. Bożena Medwid i B. Niezborska-Klocek) . Po wirtualnym zwiedzaniu szkoły (prezentacja multimedialna przedstawiona przez pana Sławomira Macheja) szóstoklasiści  w grupach  wyruszyli na rzeczywistą wycieczkę. 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9218" name="Picture 2" descr="C:\Users\Bogna\Desktop\PRASA\2014_04_08 Festiwal Nauki-0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813" y="1142912"/>
            <a:ext cx="4360319" cy="3270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8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Dni otwarte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317500"/>
            <a:ext cx="6294437" cy="554038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400" b="1" dirty="0" smtClean="0">
                <a:solidFill>
                  <a:schemeClr val="bg1"/>
                </a:solidFill>
              </a:rPr>
              <a:t>FESTIWAL NAUKI, czyli</a:t>
            </a:r>
          </a:p>
          <a:p>
            <a:pPr algn="ctr" eaLnBrk="1" hangingPunct="1"/>
            <a:r>
              <a:rPr lang="pl-PL" sz="2400" b="1" dirty="0" smtClean="0">
                <a:solidFill>
                  <a:schemeClr val="bg1"/>
                </a:solidFill>
              </a:rPr>
              <a:t> DNI OTWARTE DLA KLAS SZÓSTYCH</a:t>
            </a:r>
          </a:p>
        </p:txBody>
      </p:sp>
      <p:sp>
        <p:nvSpPr>
          <p:cNvPr id="17" name="PoleTekstowe 16"/>
          <p:cNvSpPr txBox="1"/>
          <p:nvPr/>
        </p:nvSpPr>
        <p:spPr>
          <a:xfrm>
            <a:off x="2146300" y="4119562"/>
            <a:ext cx="6294438" cy="2738438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1600" dirty="0" smtClean="0">
                <a:solidFill>
                  <a:srgbClr val="FFFFFF"/>
                </a:solidFill>
              </a:rPr>
              <a:t>Goście odwiedzili także jedną z pracowni komputerowych – pan Mariusz Mrózek zapoznał ich z komputerami firmy Apple, na których mieli możliwość pracy z wybranymi programami: Garage Band, iMovie, a następnie wszyscy zrobili sobie pamiątkową fotkę w programie Photo </a:t>
            </a:r>
            <a:r>
              <a:rPr lang="pl-PL" sz="1600" noProof="1" smtClean="0">
                <a:solidFill>
                  <a:srgbClr val="FFFFFF"/>
                </a:solidFill>
              </a:rPr>
              <a:t>Booth</a:t>
            </a:r>
            <a:r>
              <a:rPr lang="pl-PL" sz="1600" dirty="0" smtClean="0">
                <a:solidFill>
                  <a:srgbClr val="FFFFFF"/>
                </a:solidFill>
              </a:rPr>
              <a:t>. Z </a:t>
            </a:r>
            <a:r>
              <a:rPr lang="pl-PL" sz="1600" dirty="0">
                <a:solidFill>
                  <a:srgbClr val="FFFFFF"/>
                </a:solidFill>
              </a:rPr>
              <a:t>kolei na minilekcję  języka angielskiego zaprosiła ich pani Monika Terbak. W małej sali gimnastycznej odbył się pokaz judo przygotowany przez pana Przemysława Kolondrę i jego podopiecznych. Poza tym nasi goście zajrzeli do biblioteki, czytelni, sali jadalnej. Na koniec  przeszli przez szatnię wyposażoną w szafki uczniowskie i mieli okazję potrenować na siłowni. Spotkanie zakończyło wspólne zdjęcie przed szkołą. </a:t>
            </a:r>
            <a:endParaRPr lang="cs-CZ" sz="1600" dirty="0">
              <a:solidFill>
                <a:srgbClr val="FFFFFF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32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8195" name="Picture 3" descr="C:\Users\Bogna\Desktop\PRASA\2014_04_08 Festiwal Nauki-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6813" y="1120774"/>
            <a:ext cx="3642431" cy="2731823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6140450" y="1120774"/>
            <a:ext cx="259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rgbClr val="FFFFFF"/>
                </a:solidFill>
              </a:rPr>
              <a:t>Na trasie spotkali „szaloną piłeczkę”, baloniki, „spadające jajka” i inne ciekawe zjawiska, czyli  pokaz doświadczeń fizycznych przygotowany przez naszych uczniów pod kierunkiem pana Mariusza Porębskiego.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15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teatr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501900" y="5035550"/>
            <a:ext cx="6294438" cy="1570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400" dirty="0" smtClean="0">
                <a:solidFill>
                  <a:schemeClr val="bg1"/>
                </a:solidFill>
              </a:rPr>
              <a:t>Nasze </a:t>
            </a:r>
            <a:r>
              <a:rPr lang="pl-PL" sz="2400" dirty="0">
                <a:solidFill>
                  <a:schemeClr val="bg1"/>
                </a:solidFill>
              </a:rPr>
              <a:t>maluchy obejrzały spektakl Teatru Lalek "Tomcio" z Nowego Sącza o przygodach Krowy </a:t>
            </a:r>
            <a:r>
              <a:rPr lang="pl-PL" sz="2400" dirty="0" smtClean="0">
                <a:solidFill>
                  <a:schemeClr val="bg1"/>
                </a:solidFill>
              </a:rPr>
              <a:t>Kłamczuchy.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kumimoji="0"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33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 useBgFill="1">
        <p:nvSpPr>
          <p:cNvPr id="8" name="PoleTekstowe 7"/>
          <p:cNvSpPr txBox="1"/>
          <p:nvPr/>
        </p:nvSpPr>
        <p:spPr>
          <a:xfrm>
            <a:off x="2501901" y="409574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KROWA KŁAMCZUCHA</a:t>
            </a:r>
          </a:p>
        </p:txBody>
      </p:sp>
      <p:pic>
        <p:nvPicPr>
          <p:cNvPr id="1026" name="Picture 2" descr="C:\Users\Bogna\@ 2 WYDARZENIA 2013-14\2014_04_15 Krowa Klamczucha\2014_04_15 Krowa Klamczuch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074" y="963612"/>
            <a:ext cx="5450064" cy="4087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38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714525" y="905972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16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Impreza, święto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MISTERIA WIELKANOCNE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34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714525" y="2989487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050" name="Picture 2" descr="C:\Users\Bogna\@ 2 WYDARZENIA 2013-14\2014_04_16 misteria wielkanocne\2014_04_16 MISTERIA WIELKAN-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867" y="1154112"/>
            <a:ext cx="5175250" cy="3881438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3335867" y="52441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Uroczystość przygotowała pani B. Nawrat-Kłósko oraz ks. Wiesław Łyżbicki. Uczniowie mogli obejrzeć także wystawę - "Biblia" oraz "Prześladowania chrześcijan”.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Bogna\@ 2 WYDARZENIA 2013-14\2014_04_16 misteria wielkanocne\2014_04_16 MISTERIA WIELKAN-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87" y="4580236"/>
            <a:ext cx="2368152" cy="1776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23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konkurs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392363" y="317500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NASI LAUREACI</a:t>
            </a:r>
          </a:p>
        </p:txBody>
      </p:sp>
      <p:sp>
        <p:nvSpPr>
          <p:cNvPr id="17" name="PoleTekstowe 16"/>
          <p:cNvSpPr txBox="1"/>
          <p:nvPr/>
        </p:nvSpPr>
        <p:spPr>
          <a:xfrm>
            <a:off x="2436813" y="4899785"/>
            <a:ext cx="6294438" cy="161205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200" dirty="0" smtClean="0">
                <a:solidFill>
                  <a:srgbClr val="FFFFFF"/>
                </a:solidFill>
              </a:rPr>
              <a:t>Z przyjemnością zawiadamiamy, że nasi uczniowie - jako jedyni w gminie - zostali LAUREATAMI WOJEWÓDZKICH KONKURSÓW PRZEDMIOTOWYCH 2013/14.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35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1026" name="Picture 2" descr="C:\Users\Bogna\@ 2 WYDARZENIA 2013-14\2014_04_14 laureaci\2014_04_14 LAUREACI-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852" y="1001713"/>
            <a:ext cx="5394215" cy="389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23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konkurs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170656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NASI LAUREACI</a:t>
            </a:r>
          </a:p>
        </p:txBody>
      </p:sp>
      <p:sp>
        <p:nvSpPr>
          <p:cNvPr id="17" name="PoleTekstowe 16"/>
          <p:cNvSpPr txBox="1"/>
          <p:nvPr/>
        </p:nvSpPr>
        <p:spPr>
          <a:xfrm>
            <a:off x="2481263" y="4329849"/>
            <a:ext cx="6249987" cy="2382003"/>
          </a:xfrm>
          <a:prstGeom prst="rect">
            <a:avLst/>
          </a:prstGeom>
          <a:effectLst/>
        </p:spPr>
        <p:txBody>
          <a:bodyPr anchor="ctr">
            <a:normAutofit fontScale="925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sz="2400" dirty="0" smtClean="0">
                <a:solidFill>
                  <a:srgbClr val="FFFFFF"/>
                </a:solidFill>
              </a:rPr>
              <a:t/>
            </a:r>
            <a:br>
              <a:rPr lang="pl-PL" sz="2400" dirty="0" smtClean="0">
                <a:solidFill>
                  <a:srgbClr val="FFFFFF"/>
                </a:solidFill>
              </a:rPr>
            </a:br>
            <a:r>
              <a:rPr lang="pl-PL" sz="2400" dirty="0" smtClean="0">
                <a:solidFill>
                  <a:srgbClr val="FFFFFF"/>
                </a:solidFill>
              </a:rPr>
              <a:t>Marcin Bobko (znawca chemii) z panią Jolantą Pelic-Bobko oraz Jakub Stebel (znawca historii) z panem Henrykiem </a:t>
            </a:r>
            <a:r>
              <a:rPr lang="pl-PL" sz="2400" noProof="1" smtClean="0">
                <a:solidFill>
                  <a:srgbClr val="FFFFFF"/>
                </a:solidFill>
              </a:rPr>
              <a:t>Linertem</a:t>
            </a:r>
            <a:r>
              <a:rPr lang="pl-PL" sz="2400" dirty="0" smtClean="0">
                <a:solidFill>
                  <a:srgbClr val="FFFFFF"/>
                </a:solidFill>
              </a:rPr>
              <a:t> i pani Dyrektor Halina Gatner z tej okazji uczestniczyli w GALI LAUREATÓW WOJEWÓDZKICH KONKURSÓW PRZEDMIOTOWYCH, która odbyła się 14 kwietnia w Bielsku-Białej.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36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050" name="Picture 2" descr="C:\Users\Bogna\@ 2 WYDARZENIA 2013-14\2014_04_14 laureaci\2014_04_14 LAUREACI-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245" y="871538"/>
            <a:ext cx="4989154" cy="360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25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impreza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TARGI EDUKACYJNE</a:t>
            </a:r>
          </a:p>
        </p:txBody>
      </p:sp>
      <p:sp>
        <p:nvSpPr>
          <p:cNvPr id="17" name="PoleTekstowe 16"/>
          <p:cNvSpPr txBox="1"/>
          <p:nvPr/>
        </p:nvSpPr>
        <p:spPr>
          <a:xfrm>
            <a:off x="5063067" y="1001713"/>
            <a:ext cx="3733270" cy="5719762"/>
          </a:xfrm>
          <a:prstGeom prst="rect">
            <a:avLst/>
          </a:prstGeom>
          <a:effectLst/>
        </p:spPr>
        <p:txBody>
          <a:bodyPr anchor="ctr">
            <a:normAutofit fontScale="85000" lnSpcReduction="2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400" dirty="0" smtClean="0">
                <a:solidFill>
                  <a:srgbClr val="FFFFFF"/>
                </a:solidFill>
              </a:rPr>
              <a:t>Po raz pierwszy w naszej szkole, 25 kwietnia 2014, odbyły się </a:t>
            </a:r>
            <a:r>
              <a:rPr lang="pl-PL" sz="2400" b="1" dirty="0" smtClean="0">
                <a:solidFill>
                  <a:srgbClr val="FFFFFF"/>
                </a:solidFill>
              </a:rPr>
              <a:t>Targi Edukacyjne</a:t>
            </a:r>
            <a:r>
              <a:rPr lang="pl-PL" sz="2400" dirty="0" smtClean="0">
                <a:solidFill>
                  <a:srgbClr val="FFFFFF"/>
                </a:solidFill>
              </a:rPr>
              <a:t>.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</a:rPr>
              <a:t>Zaproszenie przyjęło ponad 20 szkół ponadgimnazjalnych 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</a:rPr>
              <a:t>z powiatu cieszyńskiego i bielskiego oraz szkoła z Katowic.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</a:rPr>
              <a:t>Targi były skierowane przede wszystkim do uczniów trzecich klas gimnazjalnych, ale cieszyły się zainteresowaniem także młodszych roczników. Liczna grupa młodzieży  miała okazję zapoznać się z bogatą ofertą szkół ponadgimnazjalnych, porozmawiać z ich przedstawicielami – ucieszyło nas, że wśród nich byli nasi absolwenci - oraz wybrać odpowiedni dla siebie zawód i dalszą drogę edukacyjną. 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37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050" name="Picture 2" descr="C:\Users\Bogna\Desktop\PRASA\2014_04_25 targi eduk-0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" y="2122488"/>
            <a:ext cx="4745567" cy="355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25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test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1594114" y="170656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chemeClr val="bg1"/>
                </a:solidFill>
              </a:rPr>
              <a:t>TARGI EDUKACYJNE</a:t>
            </a:r>
          </a:p>
        </p:txBody>
      </p:sp>
      <p:sp>
        <p:nvSpPr>
          <p:cNvPr id="17" name="PoleTekstowe 16"/>
          <p:cNvSpPr txBox="1"/>
          <p:nvPr/>
        </p:nvSpPr>
        <p:spPr>
          <a:xfrm>
            <a:off x="3803650" y="4293658"/>
            <a:ext cx="4927600" cy="2427817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sz="2000" dirty="0" smtClean="0">
                <a:solidFill>
                  <a:srgbClr val="FFFFFF"/>
                </a:solidFill>
              </a:rPr>
              <a:t>W organizację naszego przedsięwzięcia bardzo zaangażowali się nasi uczniowie: </a:t>
            </a:r>
            <a:r>
              <a:rPr lang="pl-PL" sz="2000" b="1" dirty="0" smtClean="0">
                <a:solidFill>
                  <a:srgbClr val="FFFFFF"/>
                </a:solidFill>
              </a:rPr>
              <a:t>Elżbieta Gajewska</a:t>
            </a:r>
            <a:r>
              <a:rPr lang="pl-PL" sz="2000" dirty="0" smtClean="0">
                <a:solidFill>
                  <a:srgbClr val="FFFFFF"/>
                </a:solidFill>
              </a:rPr>
              <a:t>, </a:t>
            </a:r>
            <a:r>
              <a:rPr lang="pl-PL" sz="2000" b="1" dirty="0" smtClean="0">
                <a:solidFill>
                  <a:srgbClr val="FFFFFF"/>
                </a:solidFill>
              </a:rPr>
              <a:t>Natalia Domagała</a:t>
            </a:r>
            <a:r>
              <a:rPr lang="pl-PL" sz="2000" dirty="0" smtClean="0">
                <a:solidFill>
                  <a:srgbClr val="FFFFFF"/>
                </a:solidFill>
              </a:rPr>
              <a:t>, </a:t>
            </a:r>
            <a:r>
              <a:rPr lang="pl-PL" sz="2000" b="1" dirty="0" err="1" smtClean="0">
                <a:solidFill>
                  <a:srgbClr val="FFFFFF"/>
                </a:solidFill>
              </a:rPr>
              <a:t>Brajan</a:t>
            </a:r>
            <a:r>
              <a:rPr lang="pl-PL" sz="2000" b="1" dirty="0" smtClean="0">
                <a:solidFill>
                  <a:srgbClr val="FFFFFF"/>
                </a:solidFill>
              </a:rPr>
              <a:t> Niemiec</a:t>
            </a:r>
            <a:r>
              <a:rPr lang="pl-PL" sz="2000" dirty="0" smtClean="0">
                <a:solidFill>
                  <a:srgbClr val="FFFFFF"/>
                </a:solidFill>
              </a:rPr>
              <a:t> i </a:t>
            </a:r>
            <a:r>
              <a:rPr lang="pl-PL" sz="2000" b="1" dirty="0" smtClean="0">
                <a:solidFill>
                  <a:srgbClr val="FFFFFF"/>
                </a:solidFill>
              </a:rPr>
              <a:t>Przemysław Pieter</a:t>
            </a:r>
            <a:r>
              <a:rPr lang="pl-PL" sz="2000" dirty="0" smtClean="0">
                <a:solidFill>
                  <a:srgbClr val="FFFFFF"/>
                </a:solidFill>
              </a:rPr>
              <a:t>. Nad całością czuwała organizator targów - Pani </a:t>
            </a:r>
            <a:r>
              <a:rPr lang="pl-PL" sz="2000" b="1" dirty="0" smtClean="0">
                <a:solidFill>
                  <a:srgbClr val="FFFFFF"/>
                </a:solidFill>
              </a:rPr>
              <a:t>Wiktoria Cieślar</a:t>
            </a:r>
            <a:r>
              <a:rPr lang="pl-PL" sz="2000" dirty="0" smtClean="0">
                <a:solidFill>
                  <a:srgbClr val="FFFFFF"/>
                </a:solidFill>
              </a:rPr>
              <a:t> – pedagog/szkolny doradca zawodowy.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38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1026" name="Picture 2" descr="C:\Users\Bogna\Desktop\PRASA\2014_04_25 targi eduk-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2556226"/>
            <a:ext cx="2850093" cy="3800124"/>
          </a:xfrm>
          <a:prstGeom prst="rect">
            <a:avLst/>
          </a:prstGeom>
          <a:noFill/>
        </p:spPr>
      </p:pic>
      <p:pic>
        <p:nvPicPr>
          <p:cNvPr id="1027" name="Picture 3" descr="C:\Users\Bogna\Desktop\PRASA\2014_04_25 targi eduk-0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323" y="789780"/>
            <a:ext cx="4671836" cy="3503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26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impreza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80009" y="308470"/>
            <a:ext cx="6294437" cy="923131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Dzień otwarty 1-3 SP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2800" b="1" dirty="0" smtClean="0">
                <a:solidFill>
                  <a:schemeClr val="bg1"/>
                </a:solidFill>
              </a:rPr>
              <a:t>PIKNIK RODZINNY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180009" y="5205413"/>
            <a:ext cx="6306312" cy="1652587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000" noProof="1" smtClean="0">
                <a:solidFill>
                  <a:srgbClr val="FFFFFF"/>
                </a:solidFill>
              </a:rPr>
              <a:t>W programie znalazło się m.in. przedstawienie dla maluchów, turnieje sportowe, zajęcia artystyczne, kiermasz różności (ciasta, pchli targ), zwiedzanie szkoły, a na zakończenie kiełbaski z grilla.</a:t>
            </a:r>
            <a:endParaRPr lang="pl-PL" sz="2000" noProof="1">
              <a:solidFill>
                <a:srgbClr val="FFFFFF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39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4098" name="Picture 2" descr="C:\Users\Bogna\Desktop\PRASA\2014_04_26 piknik-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897" y="1512095"/>
            <a:ext cx="4790640" cy="3592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14</a:t>
            </a: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lutego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impreza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796558" y="492002"/>
            <a:ext cx="3990477" cy="117851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3600" b="1" dirty="0" smtClean="0">
                <a:solidFill>
                  <a:schemeClr val="bg1"/>
                </a:solidFill>
              </a:rPr>
              <a:t>WALENTYNKI</a:t>
            </a:r>
            <a:endParaRPr kumimoji="0" lang="pl-PL" sz="3600" b="1" dirty="0">
              <a:solidFill>
                <a:schemeClr val="bg1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4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3074" name="Picture 2" descr="C:\Users\Bogna\@ 2 WYDARZENIA 2013-14\2014_02_14 walentynki\DSCN99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094" y="1938669"/>
            <a:ext cx="5890242" cy="4417681"/>
          </a:xfrm>
          <a:prstGeom prst="rect">
            <a:avLst/>
          </a:prstGeom>
          <a:noFill/>
        </p:spPr>
      </p:pic>
      <p:pic>
        <p:nvPicPr>
          <p:cNvPr id="3075" name="Picture 3" descr="C:\Users\Bogna\@ 2 WYDARZENIA 2013-14\2014_02_14 walentynki\DSCN95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259" y="344431"/>
            <a:ext cx="1154278" cy="140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26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impreza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91884" y="151303"/>
            <a:ext cx="6294437" cy="923131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Dzień otwarty 1-3 SP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2800" b="1" dirty="0" smtClean="0">
                <a:solidFill>
                  <a:schemeClr val="bg1"/>
                </a:solidFill>
              </a:rPr>
              <a:t>PIKNIK RODZINNY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40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5122" name="Picture 2" descr="C:\Users\Bogna\Desktop\PRASA\2014_04_26 pilka nozna G piknik-008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4070350"/>
            <a:ext cx="3048000" cy="2286000"/>
          </a:xfrm>
          <a:prstGeom prst="rect">
            <a:avLst/>
          </a:prstGeom>
          <a:noFill/>
        </p:spPr>
      </p:pic>
      <p:pic>
        <p:nvPicPr>
          <p:cNvPr id="5123" name="Picture 3" descr="C:\Users\Bogna\Desktop\PRASA\2014_04_26 zwiedzanie Dzien Otwart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1884" y="967487"/>
            <a:ext cx="4025115" cy="3019298"/>
          </a:xfrm>
          <a:prstGeom prst="rect">
            <a:avLst/>
          </a:prstGeom>
          <a:noFill/>
        </p:spPr>
      </p:pic>
      <p:pic>
        <p:nvPicPr>
          <p:cNvPr id="5124" name="Picture 4" descr="C:\Users\Bogna\@ 2 WYDARZENIA 2013-14\2014_04_26 piknik\DSCN42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2759" y="3106038"/>
            <a:ext cx="4314041" cy="323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26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impreza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91884" y="594518"/>
            <a:ext cx="6294437" cy="923131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Dzień otwarty 1-3 SP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2800" b="1" dirty="0" smtClean="0">
                <a:solidFill>
                  <a:schemeClr val="bg1"/>
                </a:solidFill>
              </a:rPr>
              <a:t>PIKNIK RODZINNY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41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6146" name="Picture 2" descr="C:\Users\Bogna\Desktop\PRASA\2014_04_26 piknik grill-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60" y="1517650"/>
            <a:ext cx="4283933" cy="3213441"/>
          </a:xfrm>
          <a:prstGeom prst="rect">
            <a:avLst/>
          </a:prstGeom>
          <a:noFill/>
        </p:spPr>
      </p:pic>
      <p:pic>
        <p:nvPicPr>
          <p:cNvPr id="6150" name="Picture 6" descr="C:\Users\Bogna\@ 2 WYDARZENIA 2013-14\2014_04_26 piknik\DSCN42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613" y="4051300"/>
            <a:ext cx="2002937" cy="2670175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2743199" y="5035550"/>
            <a:ext cx="5743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</a:rPr>
              <a:t>Jak sama nazwa wskazuje - była to impreza z udziałem rodziców, którzy dzielnie wspierali swoje pociechy, rywalizowali w zawodach sportowych. </a:t>
            </a:r>
            <a:endParaRPr kumimoji="0" lang="pl-PL" sz="24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77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28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pedagog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91884" y="0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Zajęcia terapeutyczne</a:t>
            </a:r>
            <a:endParaRPr lang="pl-PL" sz="2800" dirty="0">
              <a:solidFill>
                <a:prstClr val="white"/>
              </a:solidFill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4078659" y="4896644"/>
            <a:ext cx="4608141" cy="1570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2400" b="1" dirty="0" smtClean="0">
                <a:solidFill>
                  <a:srgbClr val="FFFFFF"/>
                </a:solidFill>
              </a:rPr>
              <a:t>Zorganizowane przez naszych pedagogów</a:t>
            </a:r>
          </a:p>
          <a:p>
            <a:pPr algn="ctr" eaLnBrk="1" hangingPunct="1"/>
            <a:r>
              <a:rPr kumimoji="0" lang="pl-PL" sz="2400" b="1" dirty="0" smtClean="0">
                <a:solidFill>
                  <a:srgbClr val="FFFFFF"/>
                </a:solidFill>
              </a:rPr>
              <a:t>dla klasy 5b.</a:t>
            </a:r>
            <a:endParaRPr kumimoji="0" lang="pl-PL" sz="24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42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7170" name="Picture 2" descr="C:\Users\Bogna\@ 2 WYDARZENIA 2013-14\2014_04 5b psych\2014_04_28 5b-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87" y="3973289"/>
            <a:ext cx="3505794" cy="2629345"/>
          </a:xfrm>
          <a:prstGeom prst="rect">
            <a:avLst/>
          </a:prstGeom>
          <a:noFill/>
        </p:spPr>
      </p:pic>
      <p:pic>
        <p:nvPicPr>
          <p:cNvPr id="7171" name="Picture 3" descr="C:\Users\Bogna\@ 2 WYDARZENIA 2013-14\2014_04 5b psych\2014_04_28 5b-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641" y="780153"/>
            <a:ext cx="5322496" cy="3991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0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29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91884" y="594518"/>
            <a:ext cx="6294437" cy="923131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IV Międzyszkolny Konkursie Czytelniczym</a:t>
            </a:r>
          </a:p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„W krainie baśni braci Grimm”</a:t>
            </a:r>
            <a:endParaRPr lang="pl-PL" sz="2800" dirty="0">
              <a:solidFill>
                <a:prstClr val="white"/>
              </a:solidFill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191882" y="4864644"/>
            <a:ext cx="6494917" cy="18568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sz="2000" dirty="0" smtClean="0">
                <a:solidFill>
                  <a:srgbClr val="FFFFFF"/>
                </a:solidFill>
              </a:rPr>
              <a:t>W </a:t>
            </a:r>
            <a:r>
              <a:rPr lang="pl-PL" sz="2000" dirty="0">
                <a:solidFill>
                  <a:srgbClr val="FFFFFF"/>
                </a:solidFill>
              </a:rPr>
              <a:t>kategorii klas </a:t>
            </a:r>
            <a:r>
              <a:rPr lang="pl-PL" sz="2000" dirty="0" smtClean="0">
                <a:solidFill>
                  <a:srgbClr val="FFFFFF"/>
                </a:solidFill>
              </a:rPr>
              <a:t>pierwszych - </a:t>
            </a:r>
            <a:r>
              <a:rPr lang="pl-PL" sz="2000" dirty="0">
                <a:solidFill>
                  <a:srgbClr val="FFFFFF"/>
                </a:solidFill>
              </a:rPr>
              <a:t>Zosia Pilch zajęła </a:t>
            </a:r>
            <a:r>
              <a:rPr lang="pl-PL" sz="2000" b="1" dirty="0">
                <a:solidFill>
                  <a:srgbClr val="FFFFFF"/>
                </a:solidFill>
              </a:rPr>
              <a:t>IV </a:t>
            </a:r>
            <a:r>
              <a:rPr lang="pl-PL" sz="2000" b="1" dirty="0" smtClean="0">
                <a:solidFill>
                  <a:srgbClr val="FFFFFF"/>
                </a:solidFill>
              </a:rPr>
              <a:t>miejsce.</a:t>
            </a:r>
            <a:endParaRPr lang="cs-CZ" sz="2000" dirty="0">
              <a:solidFill>
                <a:srgbClr val="FFFFFF"/>
              </a:solidFill>
            </a:endParaRPr>
          </a:p>
          <a:p>
            <a:r>
              <a:rPr lang="pl-PL" sz="2000" dirty="0">
                <a:solidFill>
                  <a:srgbClr val="FFFFFF"/>
                </a:solidFill>
              </a:rPr>
              <a:t>W Kategorii klas </a:t>
            </a:r>
            <a:r>
              <a:rPr lang="pl-PL" sz="2000" dirty="0" smtClean="0">
                <a:solidFill>
                  <a:srgbClr val="FFFFFF"/>
                </a:solidFill>
              </a:rPr>
              <a:t>drugich - Milena </a:t>
            </a:r>
            <a:r>
              <a:rPr lang="pl-PL" sz="2000" dirty="0">
                <a:solidFill>
                  <a:srgbClr val="FFFFFF"/>
                </a:solidFill>
              </a:rPr>
              <a:t>Dębinny</a:t>
            </a:r>
            <a:r>
              <a:rPr lang="pl-PL" sz="2000" b="1" dirty="0">
                <a:solidFill>
                  <a:srgbClr val="FFFFFF"/>
                </a:solidFill>
              </a:rPr>
              <a:t> II </a:t>
            </a:r>
            <a:r>
              <a:rPr lang="pl-PL" sz="2000" b="1" dirty="0" smtClean="0">
                <a:solidFill>
                  <a:srgbClr val="FFFFFF"/>
                </a:solidFill>
              </a:rPr>
              <a:t>miejsce.</a:t>
            </a:r>
            <a:endParaRPr lang="cs-CZ" sz="2000" dirty="0">
              <a:solidFill>
                <a:srgbClr val="FFFFFF"/>
              </a:solidFill>
            </a:endParaRPr>
          </a:p>
          <a:p>
            <a:r>
              <a:rPr lang="pl-PL" sz="2000" dirty="0">
                <a:solidFill>
                  <a:srgbClr val="FFFFFF"/>
                </a:solidFill>
              </a:rPr>
              <a:t>W kategorii klas </a:t>
            </a:r>
            <a:r>
              <a:rPr lang="pl-PL" sz="2000" dirty="0" smtClean="0">
                <a:solidFill>
                  <a:srgbClr val="FFFFFF"/>
                </a:solidFill>
              </a:rPr>
              <a:t>trzecich - Weronika </a:t>
            </a:r>
            <a:r>
              <a:rPr lang="pl-PL" sz="2000" dirty="0">
                <a:solidFill>
                  <a:srgbClr val="FFFFFF"/>
                </a:solidFill>
              </a:rPr>
              <a:t>Kusy </a:t>
            </a:r>
            <a:r>
              <a:rPr lang="pl-PL" sz="2000" b="1" dirty="0">
                <a:solidFill>
                  <a:srgbClr val="FFFFFF"/>
                </a:solidFill>
              </a:rPr>
              <a:t>I </a:t>
            </a:r>
            <a:r>
              <a:rPr lang="pl-PL" sz="2000" b="1" dirty="0" smtClean="0">
                <a:solidFill>
                  <a:srgbClr val="FFFFFF"/>
                </a:solidFill>
              </a:rPr>
              <a:t>miejsce.</a:t>
            </a:r>
            <a:endParaRPr lang="cs-CZ" sz="2000" dirty="0">
              <a:solidFill>
                <a:srgbClr val="FFFFFF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43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3" name="Obraz 2" descr="Zrzut ekranu 2014-05-21 o 21.37.1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882" y="1696924"/>
            <a:ext cx="4481767" cy="316772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784848" y="1619230"/>
            <a:ext cx="213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rgbClr val="FFFFFF"/>
                </a:solidFill>
              </a:rPr>
              <a:t>Zwycięzcy konkursu szkolnego reprezentowali naszą szkołę w</a:t>
            </a:r>
            <a:r>
              <a:rPr lang="pl-PL" b="1" dirty="0" smtClean="0">
                <a:solidFill>
                  <a:srgbClr val="FFFFFF"/>
                </a:solidFill>
              </a:rPr>
              <a:t> IV Międzyszkolnym Konkursie Czytelniczym,</a:t>
            </a:r>
            <a:r>
              <a:rPr lang="pl-PL" dirty="0" smtClean="0">
                <a:solidFill>
                  <a:srgbClr val="FFFFFF"/>
                </a:solidFill>
              </a:rPr>
              <a:t> który organizowany był przez Szkołę Podstawową nr 3 im. Jana Pawła II </a:t>
            </a:r>
          </a:p>
          <a:p>
            <a:pPr algn="ctr"/>
            <a:r>
              <a:rPr lang="pl-PL" dirty="0" smtClean="0">
                <a:solidFill>
                  <a:srgbClr val="FFFFFF"/>
                </a:solidFill>
              </a:rPr>
              <a:t>w Skoczowie.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30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święto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91884" y="132952"/>
            <a:ext cx="6294437" cy="923131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dirty="0" smtClean="0">
                <a:solidFill>
                  <a:prstClr val="white"/>
                </a:solidFill>
              </a:rPr>
              <a:t>ŚWIĘTO KONSTYTUCJI</a:t>
            </a:r>
          </a:p>
          <a:p>
            <a:pPr algn="ctr"/>
            <a:r>
              <a:rPr lang="pl-PL" sz="2800" dirty="0" smtClean="0">
                <a:solidFill>
                  <a:prstClr val="white"/>
                </a:solidFill>
              </a:rPr>
              <a:t>3 MAJA 1791</a:t>
            </a:r>
            <a:endParaRPr lang="pl-PL" sz="2800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44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8194" name="Picture 2" descr="C:\Users\Bogna\@ 2 WYDARZENIA 2013-14\2014_04_30 konstytucja\2014_04_30 Konstytucja-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1900" y="1276250"/>
            <a:ext cx="5984421" cy="4488316"/>
          </a:xfrm>
          <a:prstGeom prst="rect">
            <a:avLst/>
          </a:prstGeom>
          <a:noFill/>
        </p:spPr>
      </p:pic>
      <p:sp>
        <p:nvSpPr>
          <p:cNvPr id="2" name="PoleTekstowe 1"/>
          <p:cNvSpPr txBox="1"/>
          <p:nvPr/>
        </p:nvSpPr>
        <p:spPr>
          <a:xfrm>
            <a:off x="2318246" y="6017796"/>
            <a:ext cx="6168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rgbClr val="FFFFFF"/>
                </a:solidFill>
              </a:rPr>
              <a:t>Interesującą uroczystość przygotowała p. Elżbieta Skotnicka-Pomeranek</a:t>
            </a:r>
            <a:endParaRPr lang="pl-PL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548482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14997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test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3298664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prstClr val="white"/>
                </a:solidFill>
              </a:rPr>
              <a:t>EGZAMINY GIMNAZJALNE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45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5149739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 useBgFill="1">
        <p:nvSpPr>
          <p:cNvPr id="8" name="PoleTekstowe 7"/>
          <p:cNvSpPr txBox="1"/>
          <p:nvPr/>
        </p:nvSpPr>
        <p:spPr>
          <a:xfrm>
            <a:off x="2276643" y="1925472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prstClr val="white"/>
                </a:solidFill>
              </a:rPr>
              <a:t>TEST KOMPETENCJI 1-3</a:t>
            </a:r>
          </a:p>
        </p:txBody>
      </p:sp>
      <p:sp useBgFill="1">
        <p:nvSpPr>
          <p:cNvPr id="10" name="PoleTekstowe 9"/>
          <p:cNvSpPr txBox="1"/>
          <p:nvPr/>
        </p:nvSpPr>
        <p:spPr>
          <a:xfrm>
            <a:off x="2436813" y="548482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prstClr val="white"/>
                </a:solidFill>
              </a:rPr>
              <a:t>SPRAWDZIAN SZÓSTOKLASISTÓW</a:t>
            </a:r>
            <a:endParaRPr kumimoji="0" lang="pl-PL" sz="2800" b="1" dirty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" name="PoleTekstowe 11"/>
          <p:cNvSpPr txBox="1">
            <a:spLocks noChangeArrowheads="1"/>
          </p:cNvSpPr>
          <p:nvPr/>
        </p:nvSpPr>
        <p:spPr bwMode="auto">
          <a:xfrm>
            <a:off x="541338" y="3118949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23,24,25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5" name="PoleTekstowe 14"/>
          <p:cNvSpPr txBox="1">
            <a:spLocks noChangeArrowheads="1"/>
          </p:cNvSpPr>
          <p:nvPr/>
        </p:nvSpPr>
        <p:spPr bwMode="auto">
          <a:xfrm>
            <a:off x="541338" y="1878427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10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pic>
        <p:nvPicPr>
          <p:cNvPr id="4" name="Obraz 3" descr="Zrzut ekranu 2014-06-23 o 21.03.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986" y="4262114"/>
            <a:ext cx="3544669" cy="2028044"/>
          </a:xfrm>
          <a:prstGeom prst="rect">
            <a:avLst/>
          </a:prstGeom>
        </p:spPr>
      </p:pic>
      <p:pic>
        <p:nvPicPr>
          <p:cNvPr id="3" name="Obraz 2" descr="Zrzut ekranu 2014-06-23 o 21.01.3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643" y="4931074"/>
            <a:ext cx="3267435" cy="72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w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kwietniu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konkurs, wycieczka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392363" y="336982"/>
            <a:ext cx="6294437" cy="1426463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solidFill>
                  <a:prstClr val="white"/>
                </a:solidFill>
              </a:rPr>
              <a:t>9 i 16 kwietnia uczestniczyliśmy w</a:t>
            </a:r>
          </a:p>
          <a:p>
            <a:pPr algn="ctr" eaLnBrk="1" hangingPunct="1"/>
            <a:r>
              <a:rPr lang="pl-PL" sz="2000" b="1" dirty="0" smtClean="0">
                <a:solidFill>
                  <a:prstClr val="white"/>
                </a:solidFill>
              </a:rPr>
              <a:t>Dyktandzie Ortograficznym „Jan Paweł II” organizowanym przez SP nr 3.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46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180039" y="385278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b="1" dirty="0" smtClean="0">
                <a:solidFill>
                  <a:prstClr val="white"/>
                </a:solidFill>
              </a:rPr>
              <a:t>29 kwietnia uczniowie </a:t>
            </a:r>
            <a:r>
              <a:rPr lang="pl-PL" sz="2000" b="1" dirty="0">
                <a:solidFill>
                  <a:prstClr val="white"/>
                </a:solidFill>
              </a:rPr>
              <a:t>3kl. G </a:t>
            </a:r>
            <a:r>
              <a:rPr lang="pl-PL" sz="2000" b="1" dirty="0" smtClean="0">
                <a:solidFill>
                  <a:prstClr val="white"/>
                </a:solidFill>
              </a:rPr>
              <a:t>odwiedzili szkoły: ZSTiO </a:t>
            </a:r>
            <a:r>
              <a:rPr lang="pl-PL" sz="2000" b="1" dirty="0">
                <a:solidFill>
                  <a:prstClr val="white"/>
                </a:solidFill>
              </a:rPr>
              <a:t>w Skoczowie </a:t>
            </a:r>
            <a:r>
              <a:rPr lang="pl-PL" sz="2000" b="1" dirty="0" smtClean="0">
                <a:solidFill>
                  <a:prstClr val="white"/>
                </a:solidFill>
              </a:rPr>
              <a:t> oraz Zespół </a:t>
            </a:r>
            <a:r>
              <a:rPr lang="pl-PL" sz="2000" b="1" dirty="0">
                <a:solidFill>
                  <a:prstClr val="white"/>
                </a:solidFill>
              </a:rPr>
              <a:t>Szkol Rolniczych w </a:t>
            </a:r>
            <a:r>
              <a:rPr lang="pl-PL" sz="2000" b="1" dirty="0" smtClean="0">
                <a:solidFill>
                  <a:prstClr val="white"/>
                </a:solidFill>
              </a:rPr>
              <a:t>Międzyświeciu.</a:t>
            </a:r>
            <a:endParaRPr lang="pl-PL" sz="2000" b="1" dirty="0">
              <a:solidFill>
                <a:prstClr val="white"/>
              </a:solidFill>
            </a:endParaRPr>
          </a:p>
        </p:txBody>
      </p:sp>
      <p:sp>
        <p:nvSpPr>
          <p:cNvPr id="10" name="Prostokąt 4"/>
          <p:cNvSpPr>
            <a:spLocks noChangeArrowheads="1"/>
          </p:cNvSpPr>
          <p:nvPr/>
        </p:nvSpPr>
        <p:spPr bwMode="auto">
          <a:xfrm>
            <a:off x="2920856" y="5327720"/>
            <a:ext cx="5221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FFFF"/>
                </a:solidFill>
                <a:latin typeface="Calibri"/>
                <a:ea typeface="ＭＳ 明朝" charset="0"/>
                <a:cs typeface="Times New Roman" charset="0"/>
              </a:rPr>
              <a:t>Eliminacje klasowe szkolnego konkursu</a:t>
            </a:r>
          </a:p>
          <a:p>
            <a:pPr algn="ctr"/>
            <a:r>
              <a:rPr lang="pl-PL" sz="2000" b="1" dirty="0" smtClean="0">
                <a:solidFill>
                  <a:srgbClr val="FFFFFF"/>
                </a:solidFill>
                <a:latin typeface="Calibri"/>
                <a:ea typeface="ＭＳ 明朝" charset="0"/>
                <a:cs typeface="Times New Roman" charset="0"/>
              </a:rPr>
              <a:t>MISTRZ ORTOGRAFII</a:t>
            </a:r>
            <a:endParaRPr lang="cs-CZ" sz="2000" b="1" dirty="0">
              <a:solidFill>
                <a:srgbClr val="FFFFFF"/>
              </a:solidFill>
              <a:latin typeface="Calibri"/>
              <a:ea typeface="ＭＳ 明朝" charset="0"/>
              <a:cs typeface="Times New Roman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87975" y="1929814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„KAMIENIE NA SZANIEC</a:t>
            </a:r>
            <a:r>
              <a:rPr lang="pl-PL" b="1" dirty="0" smtClean="0">
                <a:solidFill>
                  <a:prstClr val="white"/>
                </a:solidFill>
              </a:rPr>
              <a:t>” – 10 IV</a:t>
            </a:r>
            <a:endParaRPr lang="pl-PL" b="1" dirty="0">
              <a:solidFill>
                <a:prstClr val="white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787975" y="2962379"/>
            <a:ext cx="3189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FFFF"/>
                </a:solidFill>
              </a:rPr>
              <a:t>„</a:t>
            </a:r>
            <a:r>
              <a:rPr lang="pl-PL" sz="2000" b="1" dirty="0">
                <a:solidFill>
                  <a:srgbClr val="FFFFFF"/>
                </a:solidFill>
              </a:rPr>
              <a:t>Pocztówka Nadziei”</a:t>
            </a:r>
            <a:r>
              <a:rPr lang="cs-CZ" sz="2000" b="1" dirty="0">
                <a:solidFill>
                  <a:srgbClr val="FFFFFF"/>
                </a:solidFill>
              </a:rPr>
              <a:t> </a:t>
            </a:r>
            <a:r>
              <a:rPr lang="pl-PL" sz="2000" b="1" dirty="0" smtClean="0">
                <a:solidFill>
                  <a:srgbClr val="FFFFFF"/>
                </a:solidFill>
              </a:rPr>
              <a:t>– 11 IV</a:t>
            </a:r>
            <a:endParaRPr lang="pl-PL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7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impreza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91884" y="132952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SPOTKANIE ABSOLWENTÓW</a:t>
            </a:r>
            <a:endParaRPr lang="pl-PL" sz="2800" b="1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47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9218" name="Picture 2" descr="C:\Users\Bogna\@ 2 WYDARZENIA 2013-14\2014_05_07 absolwenci\2014_05_07 absolwenci-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143" y="1041182"/>
            <a:ext cx="5173715" cy="3880286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2486479" y="4967149"/>
            <a:ext cx="6200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prstClr val="white"/>
                </a:solidFill>
              </a:rPr>
              <a:t>Przybyli nasi ubiegłoroczni absolwenci. Spotkaliśmy się w auli szkolnej. Gości przywitała pani Dyrektor </a:t>
            </a:r>
            <a:r>
              <a:rPr lang="pl-PL" b="1" dirty="0" smtClean="0">
                <a:solidFill>
                  <a:prstClr val="white"/>
                </a:solidFill>
              </a:rPr>
              <a:t>Halina Gatner</a:t>
            </a:r>
            <a:r>
              <a:rPr lang="pl-PL" dirty="0" smtClean="0">
                <a:solidFill>
                  <a:prstClr val="white"/>
                </a:solidFill>
              </a:rPr>
              <a:t>. Obecni byli wychowawcy - panie </a:t>
            </a:r>
            <a:r>
              <a:rPr lang="pl-PL" b="1" dirty="0" smtClean="0">
                <a:solidFill>
                  <a:prstClr val="white"/>
                </a:solidFill>
              </a:rPr>
              <a:t>Alina Padło</a:t>
            </a:r>
            <a:r>
              <a:rPr lang="pl-PL" dirty="0" smtClean="0">
                <a:solidFill>
                  <a:prstClr val="white"/>
                </a:solidFill>
              </a:rPr>
              <a:t>, </a:t>
            </a:r>
            <a:r>
              <a:rPr lang="pl-PL" b="1" dirty="0" smtClean="0">
                <a:solidFill>
                  <a:prstClr val="white"/>
                </a:solidFill>
              </a:rPr>
              <a:t>Dorota Lenart-Drozd</a:t>
            </a:r>
            <a:r>
              <a:rPr lang="pl-PL" dirty="0" smtClean="0">
                <a:solidFill>
                  <a:prstClr val="white"/>
                </a:solidFill>
              </a:rPr>
              <a:t>, </a:t>
            </a:r>
            <a:r>
              <a:rPr lang="pl-PL" b="1" dirty="0" smtClean="0">
                <a:solidFill>
                  <a:prstClr val="white"/>
                </a:solidFill>
              </a:rPr>
              <a:t>Regina Jaworska</a:t>
            </a:r>
            <a:r>
              <a:rPr lang="pl-PL" dirty="0" smtClean="0">
                <a:solidFill>
                  <a:prstClr val="white"/>
                </a:solidFill>
              </a:rPr>
              <a:t> - oraz pani </a:t>
            </a:r>
            <a:r>
              <a:rPr lang="pl-PL" b="1" dirty="0" smtClean="0">
                <a:solidFill>
                  <a:prstClr val="white"/>
                </a:solidFill>
              </a:rPr>
              <a:t>Wiktoria Cieślar</a:t>
            </a:r>
            <a:r>
              <a:rPr lang="pl-PL" dirty="0" smtClean="0">
                <a:solidFill>
                  <a:prstClr val="white"/>
                </a:solidFill>
              </a:rPr>
              <a:t> - pedagog szkolny. Zaprezentowała się Grupa Teatralna "Zadymka", chór szkolny FORTE, przedstawiono również dokonania Comeniusa. </a:t>
            </a:r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8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91884" y="97323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SKOCZÓW ZAPRASZA W BESKIDY</a:t>
            </a:r>
            <a:endParaRPr lang="pl-PL" sz="2800" b="1" dirty="0">
              <a:solidFill>
                <a:prstClr val="white"/>
              </a:solidFill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191884" y="5035551"/>
            <a:ext cx="6294438" cy="1822450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000" dirty="0" smtClean="0">
                <a:solidFill>
                  <a:srgbClr val="FFFFFF"/>
                </a:solidFill>
              </a:rPr>
              <a:t>Pani Barbara Bojda-Wojnar wraz ze Stowarzyszeniem „Ósemka” działającym przy naszej szkole przygotowała </a:t>
            </a:r>
          </a:p>
          <a:p>
            <a:pPr algn="ctr"/>
            <a:r>
              <a:rPr lang="pl-PL" sz="2000" dirty="0" smtClean="0">
                <a:solidFill>
                  <a:srgbClr val="FFFFFF"/>
                </a:solidFill>
              </a:rPr>
              <a:t>po raz kolejny konkurs</a:t>
            </a:r>
          </a:p>
          <a:p>
            <a:pPr algn="ctr"/>
            <a:r>
              <a:rPr lang="pl-PL" sz="2000" dirty="0" smtClean="0">
                <a:solidFill>
                  <a:srgbClr val="FFFFFF"/>
                </a:solidFill>
              </a:rPr>
              <a:t>„</a:t>
            </a:r>
            <a:r>
              <a:rPr lang="pl-PL" sz="2000" b="1" dirty="0" smtClean="0">
                <a:solidFill>
                  <a:srgbClr val="FFFFFF"/>
                </a:solidFill>
              </a:rPr>
              <a:t>SKOCZÓW ZAPRASZA W BESKIDY”.</a:t>
            </a:r>
            <a:r>
              <a:rPr lang="pl-PL" sz="2000" dirty="0" smtClean="0">
                <a:solidFill>
                  <a:srgbClr val="FFFFFF"/>
                </a:solidFill>
              </a:rPr>
              <a:t> </a:t>
            </a:r>
          </a:p>
          <a:p>
            <a:endParaRPr lang="pl-PL" sz="2000" dirty="0">
              <a:solidFill>
                <a:srgbClr val="FFFFFF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48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DSCN5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835" y="871538"/>
            <a:ext cx="5353461" cy="40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8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91884" y="91075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SKOCZÓW ZAPRASZA W BESKIDY</a:t>
            </a:r>
            <a:endParaRPr lang="pl-PL" sz="2800" b="1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49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4" name="Obraz 3" descr="DSCN50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184" y="3195793"/>
            <a:ext cx="4602032" cy="3451524"/>
          </a:xfrm>
          <a:prstGeom prst="rect">
            <a:avLst/>
          </a:prstGeom>
        </p:spPr>
      </p:pic>
      <p:pic>
        <p:nvPicPr>
          <p:cNvPr id="3" name="Obraz 2" descr="DSCN50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238" y="871538"/>
            <a:ext cx="4132962" cy="3099722"/>
          </a:xfrm>
          <a:prstGeom prst="rect">
            <a:avLst/>
          </a:prstGeom>
        </p:spPr>
      </p:pic>
      <p:sp useBgFill="1">
        <p:nvSpPr>
          <p:cNvPr id="17" name="PoleTekstowe 16"/>
          <p:cNvSpPr txBox="1"/>
          <p:nvPr/>
        </p:nvSpPr>
        <p:spPr>
          <a:xfrm>
            <a:off x="399660" y="4054923"/>
            <a:ext cx="3276228" cy="259239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dirty="0" smtClean="0">
                <a:solidFill>
                  <a:srgbClr val="FFFFFF"/>
                </a:solidFill>
              </a:rPr>
              <a:t>Konkurs obejmował kategorie:</a:t>
            </a:r>
          </a:p>
          <a:p>
            <a:r>
              <a:rPr lang="pl-PL" dirty="0" smtClean="0">
                <a:solidFill>
                  <a:prstClr val="white"/>
                </a:solidFill>
              </a:rPr>
              <a:t> </a:t>
            </a:r>
          </a:p>
          <a:p>
            <a:r>
              <a:rPr lang="pl-PL" b="1" dirty="0" smtClean="0">
                <a:solidFill>
                  <a:prstClr val="white"/>
                </a:solidFill>
              </a:rPr>
              <a:t>KONKURS PLASTYCZNY „PLENER MALARSKI”</a:t>
            </a:r>
            <a:endParaRPr lang="pl-PL" dirty="0" smtClean="0">
              <a:solidFill>
                <a:prstClr val="white"/>
              </a:solidFill>
            </a:endParaRPr>
          </a:p>
          <a:p>
            <a:r>
              <a:rPr lang="pl-PL" dirty="0" smtClean="0">
                <a:solidFill>
                  <a:prstClr val="white"/>
                </a:solidFill>
              </a:rPr>
              <a:t> </a:t>
            </a:r>
          </a:p>
          <a:p>
            <a:r>
              <a:rPr lang="pl-PL" b="1" dirty="0" smtClean="0">
                <a:solidFill>
                  <a:prstClr val="white"/>
                </a:solidFill>
              </a:rPr>
              <a:t>KONKURS TURYSTYCZNY </a:t>
            </a:r>
            <a:endParaRPr lang="pl-PL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19 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lutego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impreza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1761811" y="170656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2800" b="1" dirty="0" smtClean="0">
                <a:solidFill>
                  <a:schemeClr val="bg1"/>
                </a:solidFill>
              </a:rPr>
              <a:t>KREATYWNY RECYKLING</a:t>
            </a:r>
            <a:endParaRPr kumimoji="0" lang="pl-PL" sz="2800" b="1" dirty="0">
              <a:solidFill>
                <a:schemeClr val="bg1"/>
              </a:solidFill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116533" y="4588209"/>
            <a:ext cx="6888753" cy="194512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000" dirty="0" smtClean="0">
                <a:solidFill>
                  <a:srgbClr val="FFFFFF"/>
                </a:solidFill>
              </a:rPr>
              <a:t>Program ma na celu przekonanie młodzieży do ekologicznego życia.  Nasi uczniowie uczyli się wykonywać biżuterię z jeansu, świetnie się przy tym bawiąc. Wcześniej usłyszeli trochę na temat samego programu, ekologii i historii jeansu.</a:t>
            </a:r>
          </a:p>
          <a:p>
            <a:pPr algn="ctr"/>
            <a:r>
              <a:rPr lang="pl-PL" sz="2000" dirty="0" smtClean="0">
                <a:solidFill>
                  <a:srgbClr val="FFFFFF"/>
                </a:solidFill>
              </a:rPr>
              <a:t>Planujemy jeszcze jedne zajęcia, na których będziemy się uczyć oprawiać książki.</a:t>
            </a:r>
            <a:endParaRPr kumimoji="0" lang="pl-PL" sz="20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5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4099" name="Picture 3" descr="C:\Users\Bogna\@ 2 WYDARZENIA 2013-14\2014_02_19 Kreatywny recykling\2014_02_19 KREATYWNY RECYKLING-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346" y="1195390"/>
            <a:ext cx="4240939" cy="3180704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2116533" y="894890"/>
            <a:ext cx="26478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Warsztaty kreatywnego recyklingu prowadzone przez P. Anitę Kramarczyk i P.Patricię </a:t>
            </a:r>
            <a:r>
              <a:rPr lang="pl-PL" dirty="0" smtClean="0">
                <a:solidFill>
                  <a:srgbClr val="FFFFFF"/>
                </a:solidFill>
              </a:rPr>
              <a:t>Dragan zorganizowała P. Bożena Medwid.  </a:t>
            </a:r>
            <a:r>
              <a:rPr lang="pl-PL" dirty="0">
                <a:solidFill>
                  <a:srgbClr val="FFFFFF"/>
                </a:solidFill>
              </a:rPr>
              <a:t>Zajęcia zorganizowane zostały w ramach projektu C.R.E.E.P. –Creative Recycling Eco Education Program, którego koordynatorem jest m.in. Fundacja Laja </a:t>
            </a:r>
            <a:endParaRPr lang="pl-PL" dirty="0" smtClean="0">
              <a:solidFill>
                <a:srgbClr val="FFFFFF"/>
              </a:solidFill>
            </a:endParaRPr>
          </a:p>
          <a:p>
            <a:r>
              <a:rPr lang="pl-PL" dirty="0" smtClean="0">
                <a:solidFill>
                  <a:srgbClr val="FFFFFF"/>
                </a:solidFill>
              </a:rPr>
              <a:t>z </a:t>
            </a:r>
            <a:r>
              <a:rPr lang="pl-PL" dirty="0">
                <a:solidFill>
                  <a:srgbClr val="FFFFFF"/>
                </a:solidFill>
              </a:rPr>
              <a:t>Cieszyna.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9 i 12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profilaktyka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91884" y="-51593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AKADEMIA DOJRZEWANIA</a:t>
            </a:r>
            <a:endParaRPr lang="pl-PL" sz="2800" b="1" dirty="0">
              <a:solidFill>
                <a:prstClr val="white"/>
              </a:solidFill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144421" y="4483419"/>
            <a:ext cx="6757262" cy="1872931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000" dirty="0" smtClean="0">
                <a:solidFill>
                  <a:prstClr val="white"/>
                </a:solidFill>
              </a:rPr>
              <a:t>Ogólnopolski Program Profilaktyki Zdrowotnej dla Dziewcząt „Akademia Dojrzewania” to program przygotowany z myślą </a:t>
            </a:r>
          </a:p>
          <a:p>
            <a:pPr algn="ctr" eaLnBrk="1" hangingPunct="1"/>
            <a:r>
              <a:rPr lang="pl-PL" sz="2000" dirty="0" smtClean="0">
                <a:solidFill>
                  <a:prstClr val="white"/>
                </a:solidFill>
              </a:rPr>
              <a:t>uczennicach klas pierwszych i drugich gimnazjum. Koordynatorami projektu zostały  panie Karolina Tengler </a:t>
            </a:r>
          </a:p>
          <a:p>
            <a:pPr algn="ctr" eaLnBrk="1" hangingPunct="1"/>
            <a:r>
              <a:rPr lang="pl-PL" sz="2000" dirty="0" smtClean="0">
                <a:solidFill>
                  <a:prstClr val="white"/>
                </a:solidFill>
              </a:rPr>
              <a:t>i Joanna Madecka, które podjęły się inicjatywy przeprowadzenia zajęć we współpracy z panią psycholog Beatą Nawrat.</a:t>
            </a:r>
            <a:endParaRPr kumimoji="0" lang="pl-PL" sz="2000" b="1" dirty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50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2014_05_09 Akad Dojrzewania-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871538"/>
            <a:ext cx="4538775" cy="34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15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217489" y="371348"/>
            <a:ext cx="6294437" cy="923131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dirty="0" smtClean="0">
                <a:solidFill>
                  <a:prstClr val="white"/>
                </a:solidFill>
              </a:rPr>
              <a:t>VI POWIATOWY KONKURS </a:t>
            </a:r>
          </a:p>
          <a:p>
            <a:pPr algn="ctr"/>
            <a:r>
              <a:rPr lang="pl-PL" sz="2800" dirty="0" smtClean="0">
                <a:solidFill>
                  <a:prstClr val="white"/>
                </a:solidFill>
              </a:rPr>
              <a:t>EKOCHEM</a:t>
            </a:r>
            <a:endParaRPr lang="cs-CZ" sz="2800" dirty="0">
              <a:solidFill>
                <a:prstClr val="white"/>
              </a:solidFill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6254496" y="1517650"/>
            <a:ext cx="2658328" cy="4600702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000" dirty="0" smtClean="0">
                <a:solidFill>
                  <a:prstClr val="white"/>
                </a:solidFill>
              </a:rPr>
              <a:t>W Zespole Szkół nr 5 </a:t>
            </a:r>
          </a:p>
          <a:p>
            <a:pPr algn="ctr"/>
            <a:r>
              <a:rPr lang="pl-PL" sz="2000" dirty="0" smtClean="0">
                <a:solidFill>
                  <a:prstClr val="white"/>
                </a:solidFill>
              </a:rPr>
              <a:t>w Pogórzu odbył się </a:t>
            </a:r>
            <a:r>
              <a:rPr lang="pl-PL" sz="2000" b="1" i="1" dirty="0" smtClean="0">
                <a:solidFill>
                  <a:prstClr val="white"/>
                </a:solidFill>
              </a:rPr>
              <a:t>VI Powiatowy Konkurs EKOCHEM</a:t>
            </a:r>
            <a:r>
              <a:rPr lang="pl-PL" sz="2000" b="1" dirty="0" smtClean="0">
                <a:solidFill>
                  <a:prstClr val="white"/>
                </a:solidFill>
              </a:rPr>
              <a:t> </a:t>
            </a:r>
            <a:r>
              <a:rPr lang="pl-PL" sz="2000" dirty="0" smtClean="0">
                <a:solidFill>
                  <a:prstClr val="white"/>
                </a:solidFill>
              </a:rPr>
              <a:t>dla uczniów szkół gimnazjalnych. Uczestniczyła w nim nasza uczennica </a:t>
            </a:r>
            <a:r>
              <a:rPr lang="pl-PL" sz="2000" b="1" dirty="0" smtClean="0">
                <a:solidFill>
                  <a:prstClr val="white"/>
                </a:solidFill>
              </a:rPr>
              <a:t>Justyna Bury</a:t>
            </a:r>
            <a:r>
              <a:rPr lang="pl-PL" sz="2000" dirty="0" smtClean="0">
                <a:solidFill>
                  <a:prstClr val="white"/>
                </a:solidFill>
              </a:rPr>
              <a:t> i zajęła </a:t>
            </a:r>
          </a:p>
          <a:p>
            <a:pPr algn="ctr"/>
            <a:r>
              <a:rPr lang="pl-PL" sz="2000" b="1" dirty="0" smtClean="0">
                <a:solidFill>
                  <a:prstClr val="white"/>
                </a:solidFill>
              </a:rPr>
              <a:t>2 miejsce</a:t>
            </a:r>
            <a:r>
              <a:rPr lang="pl-PL" sz="2000" dirty="0" smtClean="0">
                <a:solidFill>
                  <a:prstClr val="white"/>
                </a:solidFill>
              </a:rPr>
              <a:t>. Opiekunką Justyny była </a:t>
            </a:r>
          </a:p>
          <a:p>
            <a:pPr algn="ctr"/>
            <a:r>
              <a:rPr lang="pl-PL" sz="2000" dirty="0" smtClean="0">
                <a:solidFill>
                  <a:prstClr val="white"/>
                </a:solidFill>
              </a:rPr>
              <a:t>p. Jolanta Pelic-Bobko.</a:t>
            </a:r>
            <a:endParaRPr lang="pl-PL" sz="2000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51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14338" name="Picture 2" descr="C:\Users\Bogna\Desktop\do sprawozdania\DSCN52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527" y="1738058"/>
            <a:ext cx="3327209" cy="4618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9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14 i 15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test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1905000" y="314911"/>
            <a:ext cx="6781800" cy="1113253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000" b="1" dirty="0">
                <a:solidFill>
                  <a:prstClr val="white"/>
                </a:solidFill>
              </a:rPr>
              <a:t>Przegląd Artystyczny Przedszkoli i Szkół Gminy Skoczów </a:t>
            </a:r>
            <a:endParaRPr lang="pl-PL" sz="2000" b="1" dirty="0" smtClean="0">
              <a:solidFill>
                <a:prstClr val="white"/>
              </a:solidFill>
            </a:endParaRPr>
          </a:p>
          <a:p>
            <a:pPr lvl="1" algn="ctr" eaLnBrk="1" hangingPunct="1"/>
            <a:r>
              <a:rPr lang="pl-PL" sz="2400" b="1" dirty="0" smtClean="0">
                <a:solidFill>
                  <a:prstClr val="white"/>
                </a:solidFill>
              </a:rPr>
              <a:t>„JESTEŚMY </a:t>
            </a:r>
            <a:r>
              <a:rPr lang="pl-PL" sz="2400" b="1" dirty="0">
                <a:solidFill>
                  <a:prstClr val="white"/>
                </a:solidFill>
              </a:rPr>
              <a:t>W UE JUŻ 10 LAT''</a:t>
            </a:r>
            <a:r>
              <a:rPr lang="cs-CZ" sz="2400" b="1" dirty="0">
                <a:solidFill>
                  <a:prstClr val="white"/>
                </a:solidFill>
              </a:rPr>
              <a:t> </a:t>
            </a:r>
            <a:endParaRPr kumimoji="0" lang="pl-PL" sz="2400" b="1" dirty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DSCN51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703" y="1360932"/>
            <a:ext cx="4899491" cy="3674618"/>
          </a:xfrm>
          <a:prstGeom prst="rect">
            <a:avLst/>
          </a:prstGeom>
        </p:spPr>
      </p:pic>
      <p:pic>
        <p:nvPicPr>
          <p:cNvPr id="3" name="Obraz 2" descr="ueg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8" y="2317694"/>
            <a:ext cx="2584450" cy="38766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3198097" y="5336380"/>
            <a:ext cx="5194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prstClr val="white"/>
                </a:solidFill>
              </a:rPr>
              <a:t>W konkursie uczestniczyli uczniowie  G i SP.</a:t>
            </a:r>
          </a:p>
          <a:p>
            <a:pPr algn="ctr"/>
            <a:r>
              <a:rPr lang="pl-PL" sz="2000" b="1" dirty="0" smtClean="0">
                <a:solidFill>
                  <a:prstClr val="white"/>
                </a:solidFill>
              </a:rPr>
              <a:t> Z przyjemnością informujemy, że uczniowie SP zdobyli w tym konkursie III miejsce. </a:t>
            </a:r>
            <a:endParaRPr lang="pl-PL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15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91884" y="0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>
                <a:solidFill>
                  <a:prstClr val="white"/>
                </a:solidFill>
              </a:rPr>
              <a:t>II Międzyszkolny  Konkurs  Morcinkowski</a:t>
            </a:r>
            <a:r>
              <a:rPr lang="cs-CZ" sz="2800" b="1" dirty="0">
                <a:solidFill>
                  <a:prstClr val="white"/>
                </a:solidFill>
              </a:rPr>
              <a:t> </a:t>
            </a:r>
            <a:endParaRPr lang="pl-PL" sz="2800" b="1" dirty="0">
              <a:solidFill>
                <a:prstClr val="white"/>
              </a:solidFill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5625604" y="1683131"/>
            <a:ext cx="3298940" cy="5174869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dirty="0" smtClean="0">
                <a:solidFill>
                  <a:prstClr val="white"/>
                </a:solidFill>
              </a:rPr>
              <a:t>W kategorii wiedzy o życiu  </a:t>
            </a:r>
          </a:p>
          <a:p>
            <a:pPr algn="ctr"/>
            <a:r>
              <a:rPr lang="pl-PL" dirty="0" smtClean="0">
                <a:solidFill>
                  <a:prstClr val="white"/>
                </a:solidFill>
              </a:rPr>
              <a:t>i twórczości Gustawa Morcinka:</a:t>
            </a:r>
          </a:p>
          <a:p>
            <a:pPr algn="ctr"/>
            <a:r>
              <a:rPr lang="pl-PL" b="1" dirty="0" smtClean="0">
                <a:solidFill>
                  <a:prstClr val="white"/>
                </a:solidFill>
              </a:rPr>
              <a:t>Małgorzata Ferfecka   kl. VC - zajęła II miejsce</a:t>
            </a:r>
          </a:p>
          <a:p>
            <a:pPr algn="ctr"/>
            <a:r>
              <a:rPr lang="pl-PL" b="1" dirty="0" smtClean="0">
                <a:solidFill>
                  <a:prstClr val="white"/>
                </a:solidFill>
              </a:rPr>
              <a:t>Natalia Staszak</a:t>
            </a:r>
            <a:r>
              <a:rPr lang="pl-PL" dirty="0" smtClean="0">
                <a:solidFill>
                  <a:prstClr val="white"/>
                </a:solidFill>
              </a:rPr>
              <a:t>   kl. VC</a:t>
            </a:r>
          </a:p>
          <a:p>
            <a:pPr algn="ctr"/>
            <a:r>
              <a:rPr lang="pl-PL" b="1" dirty="0" smtClean="0">
                <a:solidFill>
                  <a:prstClr val="white"/>
                </a:solidFill>
              </a:rPr>
              <a:t>Kamil Musiałowski   kl. VI A - zajął III miejsce</a:t>
            </a:r>
          </a:p>
          <a:p>
            <a:pPr algn="ctr"/>
            <a:r>
              <a:rPr lang="pl-PL" dirty="0" smtClean="0">
                <a:solidFill>
                  <a:prstClr val="white"/>
                </a:solidFill>
              </a:rPr>
              <a:t> </a:t>
            </a:r>
          </a:p>
          <a:p>
            <a:pPr algn="ctr"/>
            <a:r>
              <a:rPr lang="pl-PL" dirty="0" smtClean="0">
                <a:solidFill>
                  <a:prstClr val="white"/>
                </a:solidFill>
              </a:rPr>
              <a:t>W konkursie plastycznym:</a:t>
            </a:r>
          </a:p>
          <a:p>
            <a:pPr algn="ctr"/>
            <a:r>
              <a:rPr lang="pl-PL" b="1" dirty="0" smtClean="0">
                <a:solidFill>
                  <a:prstClr val="white"/>
                </a:solidFill>
              </a:rPr>
              <a:t>Kamila Mendroch  kl. IVA – zajęła III miejsce</a:t>
            </a:r>
          </a:p>
          <a:p>
            <a:pPr algn="ctr"/>
            <a:r>
              <a:rPr lang="pl-PL" b="1" dirty="0" smtClean="0">
                <a:solidFill>
                  <a:prstClr val="white"/>
                </a:solidFill>
              </a:rPr>
              <a:t>Aleksandra Janik kl. VIA – wyróżnienie.</a:t>
            </a:r>
          </a:p>
          <a:p>
            <a:pPr algn="ctr"/>
            <a:r>
              <a:rPr lang="pl-PL" dirty="0" smtClean="0">
                <a:solidFill>
                  <a:prstClr val="white"/>
                </a:solidFill>
              </a:rPr>
              <a:t>Uczniów do konkursu przygotowywały panie Maria Szturc i Magdalena Bijok </a:t>
            </a:r>
            <a:endParaRPr kumimoji="0" lang="pl-PL" b="1" dirty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>
          <a:xfrm>
            <a:off x="8389194" y="6356350"/>
            <a:ext cx="42016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53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konkurs morcinkowsk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21" y="2241550"/>
            <a:ext cx="5131139" cy="3848354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016526" y="871538"/>
            <a:ext cx="7110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noProof="1" smtClean="0">
                <a:solidFill>
                  <a:prstClr val="white"/>
                </a:solidFill>
              </a:rPr>
              <a:t>Konkurs odbywał się w 3 kategoriach.  </a:t>
            </a:r>
            <a:r>
              <a:rPr lang="pl-PL" u="sng" noProof="1" smtClean="0">
                <a:solidFill>
                  <a:prstClr val="white"/>
                </a:solidFill>
              </a:rPr>
              <a:t>W kategorii recytatorskiej</a:t>
            </a:r>
            <a:r>
              <a:rPr lang="pl-PL" noProof="1" smtClean="0">
                <a:solidFill>
                  <a:prstClr val="white"/>
                </a:solidFill>
              </a:rPr>
              <a:t> naszą szkołę reprezentowali: </a:t>
            </a:r>
            <a:r>
              <a:rPr lang="pl-PL" b="1" noProof="1" smtClean="0">
                <a:solidFill>
                  <a:prstClr val="white"/>
                </a:solidFill>
              </a:rPr>
              <a:t>Aleksandra Kostrzewska kl. IVB -  zajęła  I miejsce</a:t>
            </a:r>
            <a:r>
              <a:rPr lang="pl-PL" noProof="1" smtClean="0">
                <a:solidFill>
                  <a:prstClr val="white"/>
                </a:solidFill>
              </a:rPr>
              <a:t>,  </a:t>
            </a:r>
            <a:r>
              <a:rPr lang="pl-PL" b="1" noProof="1" smtClean="0">
                <a:solidFill>
                  <a:prstClr val="white"/>
                </a:solidFill>
              </a:rPr>
              <a:t>Filip Brodacz  kl. VC  - zajął II miejsce</a:t>
            </a:r>
            <a:r>
              <a:rPr lang="pl-PL" noProof="1" smtClean="0">
                <a:solidFill>
                  <a:prstClr val="white"/>
                </a:solidFill>
              </a:rPr>
              <a:t>, </a:t>
            </a:r>
            <a:r>
              <a:rPr lang="pl-PL" b="1" noProof="1" smtClean="0">
                <a:solidFill>
                  <a:prstClr val="white"/>
                </a:solidFill>
              </a:rPr>
              <a:t>Grzegorz Marekwica</a:t>
            </a:r>
            <a:r>
              <a:rPr lang="pl-PL" noProof="1" smtClean="0">
                <a:solidFill>
                  <a:prstClr val="white"/>
                </a:solidFill>
              </a:rPr>
              <a:t>   kl. IVC.</a:t>
            </a:r>
          </a:p>
          <a:p>
            <a:pPr algn="ctr"/>
            <a:endParaRPr lang="pl-PL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13 i 15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projekt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2191884" y="0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400" b="1" dirty="0">
                <a:solidFill>
                  <a:srgbClr val="FFFFFF"/>
                </a:solidFill>
              </a:rPr>
              <a:t>,, Spotkania kulturalne w bibliotece” </a:t>
            </a:r>
          </a:p>
        </p:txBody>
      </p:sp>
      <p:sp>
        <p:nvSpPr>
          <p:cNvPr id="17" name="PoleTekstowe 16"/>
          <p:cNvSpPr txBox="1"/>
          <p:nvPr/>
        </p:nvSpPr>
        <p:spPr>
          <a:xfrm>
            <a:off x="2191884" y="4105275"/>
            <a:ext cx="6714372" cy="2752725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dirty="0">
                <a:solidFill>
                  <a:srgbClr val="FFFFFF"/>
                </a:solidFill>
              </a:rPr>
              <a:t>Uczniowie klasy 2c oraz 3c </a:t>
            </a:r>
            <a:r>
              <a:rPr lang="pl-PL" dirty="0" smtClean="0">
                <a:solidFill>
                  <a:srgbClr val="FFFFFF"/>
                </a:solidFill>
              </a:rPr>
              <a:t>wraz </a:t>
            </a:r>
            <a:r>
              <a:rPr lang="pl-PL" dirty="0">
                <a:solidFill>
                  <a:srgbClr val="FFFFFF"/>
                </a:solidFill>
              </a:rPr>
              <a:t>z wychowawcami -  Grażyną Kołder oraz Izabelą </a:t>
            </a:r>
            <a:r>
              <a:rPr lang="pl-PL" dirty="0" smtClean="0">
                <a:solidFill>
                  <a:srgbClr val="FFFFFF"/>
                </a:solidFill>
              </a:rPr>
              <a:t>Fajkis - </a:t>
            </a:r>
            <a:r>
              <a:rPr lang="pl-PL" dirty="0">
                <a:solidFill>
                  <a:srgbClr val="FFFFFF"/>
                </a:solidFill>
              </a:rPr>
              <a:t>brali udział w zajęciach zorganizowanych przez Bibliotekę Miejską w Skoczowie w ramach projektu unijnego „Spotkania kulturalne w bibliotece”. </a:t>
            </a:r>
            <a:r>
              <a:rPr lang="pl-PL" dirty="0" smtClean="0">
                <a:solidFill>
                  <a:srgbClr val="FFFFFF"/>
                </a:solidFill>
              </a:rPr>
              <a:t>Uczestniczyli </a:t>
            </a:r>
            <a:r>
              <a:rPr lang="pl-PL" dirty="0">
                <a:solidFill>
                  <a:srgbClr val="FFFFFF"/>
                </a:solidFill>
              </a:rPr>
              <a:t>w spotkaniu </a:t>
            </a:r>
            <a:endParaRPr lang="pl-PL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pl-PL" dirty="0" smtClean="0">
                <a:solidFill>
                  <a:srgbClr val="FFFFFF"/>
                </a:solidFill>
              </a:rPr>
              <a:t>z </a:t>
            </a:r>
            <a:r>
              <a:rPr lang="pl-PL" dirty="0">
                <a:solidFill>
                  <a:srgbClr val="FFFFFF"/>
                </a:solidFill>
              </a:rPr>
              <a:t>autorką książek dla dzieci </a:t>
            </a:r>
            <a:r>
              <a:rPr lang="pl-PL" b="1" dirty="0">
                <a:solidFill>
                  <a:srgbClr val="FFFFFF"/>
                </a:solidFill>
              </a:rPr>
              <a:t>Renatą </a:t>
            </a:r>
            <a:r>
              <a:rPr lang="pl-PL" b="1" dirty="0" smtClean="0">
                <a:solidFill>
                  <a:srgbClr val="FFFFFF"/>
                </a:solidFill>
              </a:rPr>
              <a:t>Piątkowską</a:t>
            </a:r>
            <a:r>
              <a:rPr lang="pl-PL" dirty="0" smtClean="0">
                <a:solidFill>
                  <a:srgbClr val="FFFFFF"/>
                </a:solidFill>
              </a:rPr>
              <a:t>, brali udział </a:t>
            </a:r>
          </a:p>
          <a:p>
            <a:pPr algn="ctr" eaLnBrk="1" hangingPunct="1"/>
            <a:r>
              <a:rPr lang="pl-PL" dirty="0" smtClean="0">
                <a:solidFill>
                  <a:srgbClr val="FFFFFF"/>
                </a:solidFill>
              </a:rPr>
              <a:t>w </a:t>
            </a:r>
            <a:r>
              <a:rPr lang="pl-PL" dirty="0">
                <a:solidFill>
                  <a:srgbClr val="FFFFFF"/>
                </a:solidFill>
              </a:rPr>
              <a:t>przedstawieniu „Pinokio” wystawianym przez aktorów sceny lubelskiej w Teatrze Elektrycznym w </a:t>
            </a:r>
            <a:r>
              <a:rPr lang="pl-PL" dirty="0" smtClean="0">
                <a:solidFill>
                  <a:srgbClr val="FFFFFF"/>
                </a:solidFill>
              </a:rPr>
              <a:t>Skoczowie, uczestniczyli </a:t>
            </a:r>
          </a:p>
          <a:p>
            <a:pPr algn="ctr" eaLnBrk="1" hangingPunct="1"/>
            <a:r>
              <a:rPr lang="pl-PL" dirty="0" smtClean="0">
                <a:solidFill>
                  <a:srgbClr val="FFFFFF"/>
                </a:solidFill>
              </a:rPr>
              <a:t>w </a:t>
            </a:r>
            <a:r>
              <a:rPr lang="pl-PL" dirty="0">
                <a:solidFill>
                  <a:srgbClr val="FFFFFF"/>
                </a:solidFill>
              </a:rPr>
              <a:t>warsztatach artystycznych z </a:t>
            </a:r>
            <a:r>
              <a:rPr lang="pl-PL" b="1" dirty="0">
                <a:solidFill>
                  <a:srgbClr val="FFFFFF"/>
                </a:solidFill>
              </a:rPr>
              <a:t>Grzegorzem Ptakiem </a:t>
            </a:r>
            <a:r>
              <a:rPr lang="pl-PL" dirty="0">
                <a:solidFill>
                  <a:srgbClr val="FFFFFF"/>
                </a:solidFill>
              </a:rPr>
              <a:t>– </a:t>
            </a:r>
            <a:r>
              <a:rPr lang="pl-PL" dirty="0" smtClean="0">
                <a:solidFill>
                  <a:srgbClr val="FFFFFF"/>
                </a:solidFill>
              </a:rPr>
              <a:t>artystą-plastykiem. </a:t>
            </a:r>
            <a:endParaRPr kumimoji="0" lang="pl-PL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54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10242" name="Picture 2" descr="C:\Users\Bogna\Desktop\do sprawozdania\DSC_0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9577" y="871538"/>
            <a:ext cx="4967415" cy="3325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1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14 i 22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Pierwsza pomoc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80443" y="409972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„Ratujemy  i uczymy ratować” – kl. I SP </a:t>
            </a:r>
            <a:endParaRPr lang="pl-PL" sz="2800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55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11266" name="Picture 2" descr="C:\Users\Bogna\@ 2 WYDARZENIA 2013-14\2014_05 ratujemy 1-3\2014_05 Ratujemy-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1882774"/>
            <a:ext cx="5624258" cy="4473576"/>
          </a:xfrm>
          <a:prstGeom prst="rect">
            <a:avLst/>
          </a:prstGeom>
          <a:noFill/>
        </p:spPr>
      </p:pic>
      <p:pic>
        <p:nvPicPr>
          <p:cNvPr id="11267" name="Picture 3" descr="C:\Users\Bogna\Desktop\do sprawozdania\2014_05 ratujem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755" y="4141975"/>
            <a:ext cx="2930525" cy="2197894"/>
          </a:xfrm>
          <a:prstGeom prst="rect">
            <a:avLst/>
          </a:prstGeom>
          <a:noFill/>
        </p:spPr>
      </p:pic>
      <p:sp useBgFill="1">
        <p:nvSpPr>
          <p:cNvPr id="9" name="PoleTekstowe 8"/>
          <p:cNvSpPr txBox="1"/>
          <p:nvPr/>
        </p:nvSpPr>
        <p:spPr>
          <a:xfrm>
            <a:off x="2180443" y="442361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„Ratujemy  i uczymy ratować” – kl. I SP </a:t>
            </a:r>
            <a:endParaRPr lang="pl-PL" sz="2800" dirty="0">
              <a:solidFill>
                <a:prstClr val="white"/>
              </a:solidFill>
            </a:endParaRPr>
          </a:p>
        </p:txBody>
      </p:sp>
      <p:sp useBgFill="1">
        <p:nvSpPr>
          <p:cNvPr id="10" name="PoleTekstowe 9"/>
          <p:cNvSpPr txBox="1"/>
          <p:nvPr/>
        </p:nvSpPr>
        <p:spPr>
          <a:xfrm>
            <a:off x="2332843" y="409972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„Ratujemy  i uczymy ratować” – kl. I SP </a:t>
            </a:r>
            <a:endParaRPr lang="pl-PL" sz="2800" dirty="0">
              <a:solidFill>
                <a:prstClr val="white"/>
              </a:solidFill>
            </a:endParaRPr>
          </a:p>
        </p:txBody>
      </p:sp>
      <p:sp useBgFill="1">
        <p:nvSpPr>
          <p:cNvPr id="12" name="PoleTekstowe 11"/>
          <p:cNvSpPr txBox="1"/>
          <p:nvPr/>
        </p:nvSpPr>
        <p:spPr>
          <a:xfrm>
            <a:off x="2485243" y="409972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„Ratujemy  i uczymy ratować” – kl. I SP </a:t>
            </a:r>
            <a:endParaRPr lang="pl-PL" sz="2800" dirty="0">
              <a:solidFill>
                <a:prstClr val="white"/>
              </a:solidFill>
            </a:endParaRPr>
          </a:p>
        </p:txBody>
      </p:sp>
      <p:sp useBgFill="1">
        <p:nvSpPr>
          <p:cNvPr id="15" name="PoleTekstowe 14"/>
          <p:cNvSpPr txBox="1"/>
          <p:nvPr/>
        </p:nvSpPr>
        <p:spPr>
          <a:xfrm>
            <a:off x="2180443" y="278270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„Ratujemy  i uczymy ratować”</a:t>
            </a:r>
            <a:endParaRPr lang="pl-PL" sz="2800" dirty="0">
              <a:solidFill>
                <a:prstClr val="white"/>
              </a:solidFill>
            </a:endParaRPr>
          </a:p>
        </p:txBody>
      </p:sp>
      <p:sp>
        <p:nvSpPr>
          <p:cNvPr id="16" name="PoleTekstowe 15"/>
          <p:cNvSpPr txBox="1"/>
          <p:nvPr/>
        </p:nvSpPr>
        <p:spPr>
          <a:xfrm>
            <a:off x="6441129" y="1201401"/>
            <a:ext cx="2539841" cy="2940574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000" dirty="0">
                <a:solidFill>
                  <a:srgbClr val="FFFFFF"/>
                </a:solidFill>
              </a:rPr>
              <a:t>Tym razem ratowali </a:t>
            </a:r>
            <a:endParaRPr lang="pl-PL" sz="2000" dirty="0" smtClean="0">
              <a:solidFill>
                <a:srgbClr val="FFFFFF"/>
              </a:solidFill>
            </a:endParaRPr>
          </a:p>
          <a:p>
            <a:pPr algn="ctr"/>
            <a:r>
              <a:rPr lang="pl-PL" sz="2000" dirty="0" smtClean="0">
                <a:solidFill>
                  <a:srgbClr val="FFFFFF"/>
                </a:solidFill>
              </a:rPr>
              <a:t>i </a:t>
            </a:r>
            <a:r>
              <a:rPr lang="pl-PL" sz="2000" dirty="0">
                <a:solidFill>
                  <a:srgbClr val="FFFFFF"/>
                </a:solidFill>
              </a:rPr>
              <a:t>uczyli ratować pierwszoklasiści SP. </a:t>
            </a:r>
            <a:r>
              <a:rPr lang="pl-PL" sz="2000" dirty="0" smtClean="0">
                <a:solidFill>
                  <a:srgbClr val="FFFFFF"/>
                </a:solidFill>
              </a:rPr>
              <a:t>Zajęcia prowadziły </a:t>
            </a:r>
            <a:r>
              <a:rPr lang="pl-PL" sz="2000" dirty="0">
                <a:solidFill>
                  <a:srgbClr val="FFFFFF"/>
                </a:solidFill>
              </a:rPr>
              <a:t>panie Grażyna </a:t>
            </a:r>
            <a:r>
              <a:rPr lang="pl-PL" sz="2000" dirty="0" smtClean="0">
                <a:solidFill>
                  <a:srgbClr val="FFFFFF"/>
                </a:solidFill>
              </a:rPr>
              <a:t>Kołder</a:t>
            </a:r>
          </a:p>
          <a:p>
            <a:pPr algn="ctr"/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>
                <a:solidFill>
                  <a:srgbClr val="FFFFFF"/>
                </a:solidFill>
              </a:rPr>
              <a:t>i Jolanta </a:t>
            </a:r>
            <a:r>
              <a:rPr lang="pl-PL" sz="2000" dirty="0" smtClean="0">
                <a:solidFill>
                  <a:srgbClr val="FFFFFF"/>
                </a:solidFill>
              </a:rPr>
              <a:t>Krzywoń.</a:t>
            </a:r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9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217489" y="0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dirty="0">
                <a:solidFill>
                  <a:prstClr val="white"/>
                </a:solidFill>
              </a:rPr>
              <a:t>Rosyjska piosenka w Skoczowie </a:t>
            </a:r>
            <a:endParaRPr lang="cs-CZ" sz="2800" dirty="0">
              <a:solidFill>
                <a:prstClr val="white"/>
              </a:solidFill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831602" y="4896644"/>
            <a:ext cx="6295275" cy="1570038"/>
          </a:xfrm>
          <a:prstGeom prst="rect">
            <a:avLst/>
          </a:prstGeom>
          <a:effectLst/>
        </p:spPr>
        <p:txBody>
          <a:bodyPr anchor="ctr">
            <a:normAutofit fontScale="85000"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400" dirty="0" smtClean="0">
                <a:solidFill>
                  <a:prstClr val="white"/>
                </a:solidFill>
              </a:rPr>
              <a:t>W </a:t>
            </a:r>
            <a:r>
              <a:rPr lang="pl-PL" sz="2400" dirty="0">
                <a:solidFill>
                  <a:prstClr val="white"/>
                </a:solidFill>
              </a:rPr>
              <a:t>kategorii szkół podstawowych </a:t>
            </a:r>
            <a:r>
              <a:rPr lang="pl-PL" sz="2400" b="1" dirty="0">
                <a:solidFill>
                  <a:prstClr val="white"/>
                </a:solidFill>
              </a:rPr>
              <a:t>1.miejsce</a:t>
            </a:r>
            <a:r>
              <a:rPr lang="pl-PL" sz="2400" dirty="0">
                <a:solidFill>
                  <a:prstClr val="white"/>
                </a:solidFill>
              </a:rPr>
              <a:t> zajęła </a:t>
            </a:r>
            <a:r>
              <a:rPr lang="pl-PL" sz="2400" b="1" dirty="0">
                <a:solidFill>
                  <a:prstClr val="white"/>
                </a:solidFill>
              </a:rPr>
              <a:t>Gabriela Farian </a:t>
            </a:r>
            <a:r>
              <a:rPr lang="pl-PL" sz="2400" dirty="0">
                <a:solidFill>
                  <a:prstClr val="white"/>
                </a:solidFill>
              </a:rPr>
              <a:t>(4a) i </a:t>
            </a:r>
            <a:r>
              <a:rPr lang="pl-PL" sz="2400" b="1" dirty="0">
                <a:solidFill>
                  <a:prstClr val="white"/>
                </a:solidFill>
              </a:rPr>
              <a:t>Filip Brodacz </a:t>
            </a:r>
            <a:r>
              <a:rPr lang="pl-PL" sz="2400" dirty="0">
                <a:solidFill>
                  <a:prstClr val="white"/>
                </a:solidFill>
              </a:rPr>
              <a:t>(5b), którzy pod kierunkiem pani </a:t>
            </a:r>
            <a:r>
              <a:rPr lang="pl-PL" sz="2400" b="1" dirty="0">
                <a:solidFill>
                  <a:prstClr val="white"/>
                </a:solidFill>
              </a:rPr>
              <a:t>Gabrieli Targosz</a:t>
            </a:r>
            <a:r>
              <a:rPr lang="pl-PL" sz="2400" dirty="0">
                <a:solidFill>
                  <a:prstClr val="white"/>
                </a:solidFill>
              </a:rPr>
              <a:t> przygotowali piosenkę „Czarny kot”.</a:t>
            </a:r>
            <a:endParaRPr lang="cs-CZ" sz="2400" dirty="0">
              <a:solidFill>
                <a:prstClr val="white"/>
              </a:solidFill>
            </a:endParaRPr>
          </a:p>
          <a:p>
            <a:pPr algn="ctr"/>
            <a:r>
              <a:rPr lang="pl-PL" sz="2400" dirty="0">
                <a:solidFill>
                  <a:prstClr val="white"/>
                </a:solidFill>
              </a:rPr>
              <a:t>W grupie gimnazjów i szkół ponadgimnazjalnych </a:t>
            </a:r>
            <a:r>
              <a:rPr lang="pl-PL" sz="2400" b="1" dirty="0">
                <a:solidFill>
                  <a:prstClr val="white"/>
                </a:solidFill>
              </a:rPr>
              <a:t>2. miejsce</a:t>
            </a:r>
            <a:r>
              <a:rPr lang="pl-PL" sz="2400" dirty="0">
                <a:solidFill>
                  <a:prstClr val="white"/>
                </a:solidFill>
              </a:rPr>
              <a:t> zajęła </a:t>
            </a:r>
            <a:r>
              <a:rPr lang="pl-PL" sz="2400" b="1" dirty="0">
                <a:solidFill>
                  <a:prstClr val="white"/>
                </a:solidFill>
              </a:rPr>
              <a:t>Martyna Knapik</a:t>
            </a:r>
            <a:r>
              <a:rPr lang="pl-PL" sz="2400" dirty="0">
                <a:solidFill>
                  <a:prstClr val="white"/>
                </a:solidFill>
              </a:rPr>
              <a:t> (3c</a:t>
            </a:r>
            <a:r>
              <a:rPr lang="pl-PL" sz="2400" dirty="0" smtClean="0">
                <a:solidFill>
                  <a:prstClr val="white"/>
                </a:solidFill>
              </a:rPr>
              <a:t>).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56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Zrzut ekranu 2014-05-10 o 21.27.3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61" y="2603655"/>
            <a:ext cx="2629841" cy="3752695"/>
          </a:xfrm>
          <a:prstGeom prst="rect">
            <a:avLst/>
          </a:prstGeom>
        </p:spPr>
      </p:pic>
      <p:pic>
        <p:nvPicPr>
          <p:cNvPr id="4" name="Obraz 3" descr="Zrzut ekranu 2014-05-21 o 21.38.5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476" y="864123"/>
            <a:ext cx="3477758" cy="3907902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6484234" y="1152143"/>
            <a:ext cx="22025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prstClr val="white"/>
                </a:solidFill>
              </a:rPr>
              <a:t>W sali widowiskowej „Pod Pegazem” odbyły się eliminacje Powiatowego Konkursu Piosenki Rosyjskiej OKUDŻAWA. W 90 ROCZNICĘ URODZIN. </a:t>
            </a:r>
            <a:endParaRPr lang="pl-PL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20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2191884" y="132952"/>
            <a:ext cx="6294437" cy="923131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>
                <a:solidFill>
                  <a:srgbClr val="FFFFFF"/>
                </a:solidFill>
              </a:rPr>
              <a:t>Konkurs Interdyscyplinarny „Rusz głową” </a:t>
            </a:r>
            <a:r>
              <a:rPr lang="pl-PL" sz="2800" b="1" dirty="0" smtClean="0">
                <a:solidFill>
                  <a:srgbClr val="FFFFFF"/>
                </a:solidFill>
              </a:rPr>
              <a:t>(ZS </a:t>
            </a:r>
            <a:r>
              <a:rPr lang="pl-PL" sz="2800" b="1" dirty="0">
                <a:solidFill>
                  <a:srgbClr val="FFFFFF"/>
                </a:solidFill>
              </a:rPr>
              <a:t>nr 5 w </a:t>
            </a:r>
            <a:r>
              <a:rPr lang="pl-PL" sz="2800" b="1" dirty="0" smtClean="0">
                <a:solidFill>
                  <a:srgbClr val="FFFFFF"/>
                </a:solidFill>
              </a:rPr>
              <a:t>Pogórzu)</a:t>
            </a:r>
            <a:r>
              <a:rPr lang="cs-CZ" sz="2800" b="1" dirty="0" smtClean="0">
                <a:solidFill>
                  <a:srgbClr val="FFFFFF"/>
                </a:solidFill>
              </a:rPr>
              <a:t> </a:t>
            </a:r>
            <a:endParaRPr lang="pl-PL" sz="2800" b="1" dirty="0">
              <a:solidFill>
                <a:srgbClr val="FFFFFF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57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191884" y="4895199"/>
            <a:ext cx="6952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noProof="1" smtClean="0">
                <a:solidFill>
                  <a:srgbClr val="FFFFFF"/>
                </a:solidFill>
              </a:rPr>
              <a:t>W konkursie wzięli udział uczniowie klas II i III .</a:t>
            </a:r>
          </a:p>
          <a:p>
            <a:r>
              <a:rPr lang="pl-PL" b="1" noProof="1" smtClean="0">
                <a:solidFill>
                  <a:srgbClr val="FFFFFF"/>
                </a:solidFill>
              </a:rPr>
              <a:t>Laureatami zostali:</a:t>
            </a:r>
            <a:endParaRPr lang="pl-PL" noProof="1" smtClean="0">
              <a:solidFill>
                <a:srgbClr val="FFFFFF"/>
              </a:solidFill>
            </a:endParaRPr>
          </a:p>
          <a:p>
            <a:r>
              <a:rPr lang="pl-PL" noProof="1" smtClean="0">
                <a:solidFill>
                  <a:srgbClr val="FFFFFF"/>
                </a:solidFill>
              </a:rPr>
              <a:t>- na poziomie klas II : </a:t>
            </a:r>
            <a:r>
              <a:rPr lang="pl-PL" b="1" noProof="1" smtClean="0">
                <a:solidFill>
                  <a:srgbClr val="FFFFFF"/>
                </a:solidFill>
              </a:rPr>
              <a:t>Wiktoria Czakon</a:t>
            </a:r>
            <a:r>
              <a:rPr lang="pl-PL" noProof="1" smtClean="0">
                <a:solidFill>
                  <a:srgbClr val="FFFFFF"/>
                </a:solidFill>
              </a:rPr>
              <a:t> </a:t>
            </a:r>
            <a:r>
              <a:rPr lang="pl-PL" b="1" noProof="1" smtClean="0">
                <a:solidFill>
                  <a:srgbClr val="FFFFFF"/>
                </a:solidFill>
              </a:rPr>
              <a:t>z klasy IIa , która zajęła 2 m.</a:t>
            </a:r>
            <a:endParaRPr lang="pl-PL" noProof="1" smtClean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pl-PL" noProof="1" smtClean="0">
                <a:solidFill>
                  <a:srgbClr val="FFFFFF"/>
                </a:solidFill>
              </a:rPr>
              <a:t> na poziomie klas III : </a:t>
            </a:r>
            <a:r>
              <a:rPr lang="pl-PL" b="1" noProof="1" smtClean="0">
                <a:solidFill>
                  <a:srgbClr val="FFFFFF"/>
                </a:solidFill>
              </a:rPr>
              <a:t>Tymoteusz Dadok z klasy IIIa , który zajął 1 m.</a:t>
            </a:r>
            <a:endParaRPr lang="pl-PL" noProof="1" smtClean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pl-PL" noProof="1" smtClean="0">
                <a:solidFill>
                  <a:srgbClr val="FFFFFF"/>
                </a:solidFill>
              </a:rPr>
              <a:t> oraz </a:t>
            </a:r>
            <a:r>
              <a:rPr lang="pl-PL" b="1" noProof="1" smtClean="0">
                <a:solidFill>
                  <a:srgbClr val="FFFFFF"/>
                </a:solidFill>
              </a:rPr>
              <a:t>Szymon Gabryś z klasy IIIc , który zajął 3 miejsce. </a:t>
            </a:r>
            <a:endParaRPr lang="pl-PL" noProof="1" smtClean="0">
              <a:solidFill>
                <a:srgbClr val="FFFFFF"/>
              </a:solidFill>
            </a:endParaRPr>
          </a:p>
          <a:p>
            <a:r>
              <a:rPr lang="pl-PL" noProof="1" smtClean="0">
                <a:solidFill>
                  <a:srgbClr val="FFFFFF"/>
                </a:solidFill>
              </a:rPr>
              <a:t>Opiekę nad uczniami sprawowała Irena Bulandra. </a:t>
            </a:r>
            <a:endParaRPr lang="pl-PL" noProof="1">
              <a:solidFill>
                <a:srgbClr val="FFFFFF"/>
              </a:solidFill>
            </a:endParaRPr>
          </a:p>
        </p:txBody>
      </p:sp>
      <p:pic>
        <p:nvPicPr>
          <p:cNvPr id="13314" name="Picture 2" descr="C:\Users\Bogna\Desktop\do sprawozdania\DSCN52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617" y="1067451"/>
            <a:ext cx="5103664" cy="3827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25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21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2191884" y="132952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Turniej Szachowy w SP3</a:t>
            </a:r>
            <a:endParaRPr lang="pl-PL" sz="2800" b="1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58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5835000" y="2189150"/>
            <a:ext cx="316695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prstClr val="white"/>
                </a:solidFill>
              </a:rPr>
              <a:t>Kolejny sukces - </a:t>
            </a:r>
            <a:r>
              <a:rPr lang="pl-PL" b="1" dirty="0" smtClean="0">
                <a:solidFill>
                  <a:prstClr val="white"/>
                </a:solidFill>
              </a:rPr>
              <a:t>2 miejsce</a:t>
            </a:r>
            <a:r>
              <a:rPr lang="pl-PL" dirty="0" smtClean="0">
                <a:solidFill>
                  <a:prstClr val="white"/>
                </a:solidFill>
              </a:rPr>
              <a:t> naszej drużyny w Turnieju Szachowym zawdzięczamy uczennicom - </a:t>
            </a:r>
            <a:r>
              <a:rPr lang="pl-PL" b="1" dirty="0" smtClean="0">
                <a:solidFill>
                  <a:prstClr val="white"/>
                </a:solidFill>
              </a:rPr>
              <a:t>Zuzannie Klimus</a:t>
            </a:r>
            <a:r>
              <a:rPr lang="pl-PL" dirty="0" smtClean="0">
                <a:solidFill>
                  <a:prstClr val="white"/>
                </a:solidFill>
              </a:rPr>
              <a:t> - zajęła </a:t>
            </a:r>
            <a:r>
              <a:rPr lang="pl-PL" b="1" dirty="0" smtClean="0">
                <a:solidFill>
                  <a:prstClr val="white"/>
                </a:solidFill>
              </a:rPr>
              <a:t>1 miejsce</a:t>
            </a:r>
            <a:r>
              <a:rPr lang="pl-PL" dirty="0" smtClean="0">
                <a:solidFill>
                  <a:prstClr val="white"/>
                </a:solidFill>
              </a:rPr>
              <a:t> -</a:t>
            </a:r>
          </a:p>
          <a:p>
            <a:r>
              <a:rPr lang="pl-PL" dirty="0" smtClean="0">
                <a:solidFill>
                  <a:prstClr val="white"/>
                </a:solidFill>
              </a:rPr>
              <a:t>oraz </a:t>
            </a:r>
            <a:r>
              <a:rPr lang="pl-PL" b="1" dirty="0" smtClean="0">
                <a:solidFill>
                  <a:prstClr val="white"/>
                </a:solidFill>
              </a:rPr>
              <a:t>Sandrze Olmie</a:t>
            </a:r>
            <a:r>
              <a:rPr lang="pl-PL" dirty="0" smtClean="0">
                <a:solidFill>
                  <a:prstClr val="white"/>
                </a:solidFill>
              </a:rPr>
              <a:t> - zajęła </a:t>
            </a:r>
            <a:r>
              <a:rPr lang="pl-PL" b="1" dirty="0" smtClean="0">
                <a:solidFill>
                  <a:prstClr val="white"/>
                </a:solidFill>
              </a:rPr>
              <a:t>2 miejsce</a:t>
            </a:r>
            <a:r>
              <a:rPr lang="pl-PL" dirty="0" smtClean="0">
                <a:solidFill>
                  <a:prstClr val="white"/>
                </a:solidFill>
              </a:rPr>
              <a:t>. Serdecznie gratulujemy dziewczętom oraz ich opiekunowi - panu </a:t>
            </a:r>
            <a:r>
              <a:rPr lang="pl-PL" b="1" dirty="0" smtClean="0">
                <a:solidFill>
                  <a:prstClr val="white"/>
                </a:solidFill>
              </a:rPr>
              <a:t>Henrykowi Linertowi</a:t>
            </a:r>
            <a:r>
              <a:rPr lang="pl-PL" dirty="0" smtClean="0">
                <a:solidFill>
                  <a:prstClr val="white"/>
                </a:solidFill>
              </a:rPr>
              <a:t>.</a:t>
            </a: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4" name="Obraz 3" descr="2014_05 szachy dyplom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323" y="1290835"/>
            <a:ext cx="3083720" cy="46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22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285999" y="254014"/>
            <a:ext cx="6294437" cy="923131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ŚLĄSK CIESZYŃSKI - MOJA MAŁA OJCZYZNA WCZORAJ I DZIŚ</a:t>
            </a:r>
            <a:endParaRPr lang="pl-PL" sz="2800" b="1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59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285999" y="5288340"/>
            <a:ext cx="667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 smtClean="0">
                <a:solidFill>
                  <a:prstClr val="white"/>
                </a:solidFill>
              </a:rPr>
              <a:t>Jakub Stebel</a:t>
            </a:r>
            <a:r>
              <a:rPr lang="pl-PL" sz="2200" dirty="0" smtClean="0">
                <a:solidFill>
                  <a:prstClr val="white"/>
                </a:solidFill>
              </a:rPr>
              <a:t> zdobył </a:t>
            </a:r>
            <a:r>
              <a:rPr lang="pl-PL" sz="2200" b="1" dirty="0" smtClean="0">
                <a:solidFill>
                  <a:prstClr val="white"/>
                </a:solidFill>
              </a:rPr>
              <a:t>1 miejsce</a:t>
            </a:r>
            <a:r>
              <a:rPr lang="pl-PL" sz="2200" dirty="0" smtClean="0">
                <a:solidFill>
                  <a:prstClr val="white"/>
                </a:solidFill>
              </a:rPr>
              <a:t>, a nasi gimnazjaliści zajęli drużynowo </a:t>
            </a:r>
            <a:r>
              <a:rPr lang="pl-PL" sz="2200" b="1" dirty="0" smtClean="0">
                <a:solidFill>
                  <a:prstClr val="white"/>
                </a:solidFill>
              </a:rPr>
              <a:t>2 miejsce</a:t>
            </a:r>
            <a:r>
              <a:rPr lang="pl-PL" sz="2200" dirty="0" smtClean="0">
                <a:solidFill>
                  <a:prstClr val="white"/>
                </a:solidFill>
              </a:rPr>
              <a:t> w konkursie, </a:t>
            </a:r>
          </a:p>
          <a:p>
            <a:pPr algn="ctr"/>
            <a:r>
              <a:rPr lang="pl-PL" sz="2200" dirty="0" smtClean="0">
                <a:solidFill>
                  <a:prstClr val="white"/>
                </a:solidFill>
              </a:rPr>
              <a:t>który odbył się w Goleszowie. </a:t>
            </a:r>
          </a:p>
          <a:p>
            <a:pPr algn="ctr"/>
            <a:r>
              <a:rPr lang="pl-PL" sz="2200" dirty="0" smtClean="0">
                <a:solidFill>
                  <a:prstClr val="white"/>
                </a:solidFill>
              </a:rPr>
              <a:t>Gratulujemy p. </a:t>
            </a:r>
            <a:r>
              <a:rPr lang="pl-PL" sz="2200" b="1" dirty="0" smtClean="0">
                <a:solidFill>
                  <a:prstClr val="white"/>
                </a:solidFill>
              </a:rPr>
              <a:t>Henrykowi Linertowi</a:t>
            </a:r>
            <a:r>
              <a:rPr lang="pl-PL" sz="2200" dirty="0" smtClean="0">
                <a:solidFill>
                  <a:prstClr val="white"/>
                </a:solidFill>
              </a:rPr>
              <a:t>. </a:t>
            </a:r>
            <a:r>
              <a:rPr lang="pl-PL" sz="1600" dirty="0" smtClean="0">
                <a:solidFill>
                  <a:prstClr val="white"/>
                </a:solidFill>
              </a:rPr>
              <a:t>Foto OX.pl</a:t>
            </a:r>
            <a:r>
              <a:rPr lang="pl-PL" sz="2400" dirty="0" smtClean="0">
                <a:solidFill>
                  <a:prstClr val="white"/>
                </a:solidFill>
              </a:rPr>
              <a:t>.</a:t>
            </a:r>
            <a:endParaRPr lang="pl-PL" sz="2400" dirty="0">
              <a:solidFill>
                <a:prstClr val="white"/>
              </a:solidFill>
            </a:endParaRPr>
          </a:p>
        </p:txBody>
      </p:sp>
      <p:pic>
        <p:nvPicPr>
          <p:cNvPr id="15362" name="Picture 2" descr="C:\Users\Bogna\Desktop\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858" y="1333103"/>
            <a:ext cx="5462222" cy="3641482"/>
          </a:xfrm>
          <a:prstGeom prst="rect">
            <a:avLst/>
          </a:prstGeom>
          <a:noFill/>
        </p:spPr>
      </p:pic>
      <p:pic>
        <p:nvPicPr>
          <p:cNvPr id="2" name="Obraz 1" descr="DSCN52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60" y="4060325"/>
            <a:ext cx="1768638" cy="24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26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lutego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dni otwarte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1761811" y="170656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2800" b="1" dirty="0" smtClean="0">
                <a:solidFill>
                  <a:schemeClr val="bg1"/>
                </a:solidFill>
              </a:rPr>
              <a:t>DNI OTWARTE dla PRZEDSZKOLAKÓW</a:t>
            </a:r>
            <a:endParaRPr kumimoji="0" lang="pl-PL" sz="2800" b="1" dirty="0">
              <a:solidFill>
                <a:schemeClr val="bg1"/>
              </a:solidFill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116533" y="4545791"/>
            <a:ext cx="7027467" cy="199703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dirty="0" smtClean="0">
                <a:solidFill>
                  <a:schemeClr val="bg1"/>
                </a:solidFill>
              </a:rPr>
              <a:t>Przedszkolaki zobaczyły: bibliotekę, świetlicę, stołówkę, odwiedziły sekretariat i sale informatyczne, próbowały swoich sił na sali gimnastycznej i sali zabaw dla najmłodszych, brały udział w zajęciach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w nauczaniu zintegrowanym. W bibliotece zorganizowano dla dzieci "Spotkanie z Franklinem". Otrzymały kolorowanki i specjalnie przygotowane dla nich  pamiątki.</a:t>
            </a:r>
            <a:endParaRPr kumimoji="0" lang="pl-PL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6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496188" y="1148537"/>
            <a:ext cx="26478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dirty="0" smtClean="0">
                <a:solidFill>
                  <a:schemeClr val="bg1"/>
                </a:solidFill>
              </a:rPr>
              <a:t>Biblioteka po raz kolejny zorganizowała Dni  Otwarte dla skoczowskich przedszkolaków (14.01-26.02.2014). Szkołę odwiedziło łącznie  174 dzieci.</a:t>
            </a:r>
            <a:endParaRPr lang="pl-PL" sz="2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Bogna\Desktop\dni otwarte bibliote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534" y="1270165"/>
            <a:ext cx="4379654" cy="3017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23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koncert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285999" y="409972"/>
            <a:ext cx="6294437" cy="923131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Koncert uczniów Państwowej Szkoły Muzycznej</a:t>
            </a:r>
            <a:endParaRPr lang="pl-PL" sz="2800" b="1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60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285999" y="5340687"/>
            <a:ext cx="667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prstClr val="white"/>
                </a:solidFill>
              </a:rPr>
              <a:t>Gościliśmy w naszej szkole nauczycieli i uczniów Państwowej Szkoły Muzycznej w Cieszynie. Koncert instrumentów dętych obejrzeli uczniowie klas 1-6 SP.</a:t>
            </a:r>
            <a:endParaRPr lang="pl-PL" sz="2000" dirty="0">
              <a:solidFill>
                <a:prstClr val="white"/>
              </a:solidFill>
            </a:endParaRPr>
          </a:p>
        </p:txBody>
      </p:sp>
      <p:pic>
        <p:nvPicPr>
          <p:cNvPr id="16386" name="Picture 2" descr="C:\Users\Bogna\Desktop\PRASA\2014_05_23 Koncert PSM-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352" y="1333103"/>
            <a:ext cx="5248593" cy="3936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9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28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konkurs, wycieczka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285999" y="409972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Leśny Park Niespodzianek</a:t>
            </a:r>
            <a:endParaRPr lang="pl-PL" sz="2800" b="1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61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285999" y="4782483"/>
            <a:ext cx="667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prstClr val="white"/>
                </a:solidFill>
              </a:rPr>
              <a:t>28.10.2013  - Zbiórka żołędzi i kasztanów</a:t>
            </a:r>
          </a:p>
          <a:p>
            <a:pPr algn="ctr"/>
            <a:r>
              <a:rPr lang="pl-PL" b="1" dirty="0" smtClean="0">
                <a:solidFill>
                  <a:prstClr val="white"/>
                </a:solidFill>
              </a:rPr>
              <a:t>Uczniowie  zebrali w sumie 1534 kg kasztanów i żołędzi. </a:t>
            </a:r>
          </a:p>
          <a:p>
            <a:pPr algn="ctr"/>
            <a:r>
              <a:rPr lang="pl-PL" b="1" dirty="0" smtClean="0">
                <a:solidFill>
                  <a:prstClr val="white"/>
                </a:solidFill>
              </a:rPr>
              <a:t>I miejsce i nagrodę główną – bilety wstępu do Parku Leśnych Niespodzianek w Ustroniu zdobyła klasa 1c SP (II – 2b SP, III – 5c).</a:t>
            </a:r>
          </a:p>
          <a:p>
            <a:pPr algn="ctr"/>
            <a:r>
              <a:rPr lang="pl-PL" b="1" dirty="0" smtClean="0">
                <a:solidFill>
                  <a:prstClr val="white"/>
                </a:solidFill>
              </a:rPr>
              <a:t>28 maja 2014 nasi uczniowie odwiedzili Leśny Park Niespodzianek </a:t>
            </a:r>
          </a:p>
          <a:p>
            <a:pPr algn="ctr"/>
            <a:r>
              <a:rPr lang="pl-PL" b="1" dirty="0" smtClean="0">
                <a:solidFill>
                  <a:prstClr val="white"/>
                </a:solidFill>
              </a:rPr>
              <a:t>w Ustroniu.</a:t>
            </a:r>
            <a:endParaRPr lang="pl-PL" b="1" dirty="0">
              <a:solidFill>
                <a:prstClr val="white"/>
              </a:solidFill>
            </a:endParaRPr>
          </a:p>
        </p:txBody>
      </p:sp>
      <p:pic>
        <p:nvPicPr>
          <p:cNvPr id="17411" name="Picture 3" descr="C:\Users\Bogna\Desktop\PRASA\2014_05_28 LPark Niespodzianek-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1216" y="1332992"/>
            <a:ext cx="4950399" cy="3296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00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28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Teatr, ekologia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285999" y="142614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JESTEŚMY  „EKO”</a:t>
            </a:r>
            <a:endParaRPr lang="pl-PL" sz="2800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62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285999" y="4782481"/>
            <a:ext cx="6675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 smtClean="0">
                <a:solidFill>
                  <a:prstClr val="white"/>
                </a:solidFill>
              </a:rPr>
              <a:t>Uczniowie klasy 3 c wraz z p. I. Fajkis  zaprosili  swoich kolegów i koleżanki  z klas  edukacji  wczesnoszkolnej do auli na  interesującą lekcję ekologii, czyli przedstawienie teatralne pt. „Jesteśmy EKO”. </a:t>
            </a:r>
          </a:p>
        </p:txBody>
      </p:sp>
      <p:pic>
        <p:nvPicPr>
          <p:cNvPr id="2" name="Obraz 1" descr="Zrzut ekranu 2014-06-23 o 20.14.4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78" y="4288861"/>
            <a:ext cx="1737795" cy="2190382"/>
          </a:xfrm>
          <a:prstGeom prst="rect">
            <a:avLst/>
          </a:prstGeom>
        </p:spPr>
      </p:pic>
      <p:pic>
        <p:nvPicPr>
          <p:cNvPr id="3" name="Obraz 2" descr="Zrzut ekranu 2014-06-23 o 20.15.1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219" y="1065745"/>
            <a:ext cx="4609601" cy="34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29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 gminny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285999" y="409972"/>
            <a:ext cx="6294437" cy="923131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V Gminny Konkurs Chemiczny „Z CHEMIĄ ZA PAN BRAT” dla klas I-szych</a:t>
            </a:r>
            <a:endParaRPr lang="pl-PL" sz="2800" b="1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63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905000" y="5172520"/>
            <a:ext cx="7056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prstClr val="white"/>
                </a:solidFill>
              </a:rPr>
              <a:t>Zwycięzcami tegorocznego konkursu zostali:</a:t>
            </a:r>
          </a:p>
          <a:p>
            <a:pPr algn="ctr"/>
            <a:r>
              <a:rPr lang="pl-PL" sz="2000" b="1" dirty="0" smtClean="0">
                <a:solidFill>
                  <a:prstClr val="white"/>
                </a:solidFill>
              </a:rPr>
              <a:t>I miejsce – Justyna Bury z Gimnazjum nr 1 w Skoczowie</a:t>
            </a:r>
          </a:p>
          <a:p>
            <a:pPr algn="ctr"/>
            <a:r>
              <a:rPr lang="pl-PL" sz="2000" b="1" dirty="0" smtClean="0">
                <a:solidFill>
                  <a:prstClr val="white"/>
                </a:solidFill>
              </a:rPr>
              <a:t>II miejsce – Kacper Karetta z Gimnazjum nr 5 w Ochabach</a:t>
            </a:r>
          </a:p>
          <a:p>
            <a:pPr algn="ctr"/>
            <a:r>
              <a:rPr lang="pl-PL" sz="2000" b="1" dirty="0" smtClean="0">
                <a:solidFill>
                  <a:prstClr val="white"/>
                </a:solidFill>
              </a:rPr>
              <a:t>III miejsce - Barbara Kulawska z Gimnazjum nr 1 w Skoczowie</a:t>
            </a:r>
          </a:p>
        </p:txBody>
      </p:sp>
      <p:pic>
        <p:nvPicPr>
          <p:cNvPr id="18434" name="Picture 2" descr="C:\Users\Bogna\Desktop\prasa 2\2014_05_29 GKonkChem-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808" y="1551686"/>
            <a:ext cx="4645152" cy="3483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7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29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285999" y="0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III Szkolny Konkurs Krasomówczy</a:t>
            </a:r>
            <a:endParaRPr lang="pl-PL" sz="2800" b="1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64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087565" y="923131"/>
            <a:ext cx="7056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prstClr val="white"/>
                </a:solidFill>
              </a:rPr>
              <a:t>W szkolnej bibliotece spotkali się miłośnicy pięknego wypowiadania się na </a:t>
            </a:r>
            <a:r>
              <a:rPr lang="pl-PL" sz="2000" b="1" i="1" dirty="0" smtClean="0">
                <a:solidFill>
                  <a:prstClr val="white"/>
                </a:solidFill>
              </a:rPr>
              <a:t>III Szkolnym Konkursie Krasomówczym</a:t>
            </a:r>
            <a:r>
              <a:rPr lang="pl-PL" sz="2000" b="1" dirty="0" smtClean="0">
                <a:solidFill>
                  <a:prstClr val="white"/>
                </a:solidFill>
              </a:rPr>
              <a:t>. </a:t>
            </a:r>
          </a:p>
          <a:p>
            <a:r>
              <a:rPr lang="pl-PL" sz="2000" b="1" dirty="0" smtClean="0">
                <a:solidFill>
                  <a:prstClr val="white"/>
                </a:solidFill>
              </a:rPr>
              <a:t>W tym roku uczniowie prezentowali </a:t>
            </a:r>
            <a:r>
              <a:rPr lang="pl-PL" sz="2000" b="1" i="1" dirty="0" smtClean="0">
                <a:solidFill>
                  <a:prstClr val="white"/>
                </a:solidFill>
              </a:rPr>
              <a:t>„Baśnie z różnych stron świata.”</a:t>
            </a:r>
            <a:endParaRPr lang="pl-PL" sz="2000" b="1" dirty="0" smtClean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615183" y="5167203"/>
            <a:ext cx="566654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900" u="sng" dirty="0" smtClean="0">
                <a:solidFill>
                  <a:prstClr val="white"/>
                </a:solidFill>
              </a:rPr>
              <a:t>Mistrzem pięknego wypowiadania się </a:t>
            </a:r>
            <a:r>
              <a:rPr lang="pl-PL" sz="1900" dirty="0" smtClean="0">
                <a:solidFill>
                  <a:prstClr val="white"/>
                </a:solidFill>
              </a:rPr>
              <a:t>w r. szk. 2013/14 została </a:t>
            </a:r>
            <a:r>
              <a:rPr lang="pl-PL" sz="1900" b="1" dirty="0" smtClean="0">
                <a:solidFill>
                  <a:prstClr val="white"/>
                </a:solidFill>
              </a:rPr>
              <a:t>Natalia Staszak z klasy 5c.</a:t>
            </a:r>
            <a:endParaRPr lang="pl-PL" sz="1900" dirty="0" smtClean="0">
              <a:solidFill>
                <a:prstClr val="white"/>
              </a:solidFill>
            </a:endParaRPr>
          </a:p>
          <a:p>
            <a:r>
              <a:rPr lang="pl-PL" sz="1900" b="1" dirty="0" smtClean="0">
                <a:solidFill>
                  <a:prstClr val="white"/>
                </a:solidFill>
              </a:rPr>
              <a:t> I miejsce zajęła Dżesika Cholewa </a:t>
            </a:r>
            <a:r>
              <a:rPr lang="pl-PL" sz="1900" dirty="0" smtClean="0">
                <a:solidFill>
                  <a:prstClr val="white"/>
                </a:solidFill>
              </a:rPr>
              <a:t>z klasy 5a</a:t>
            </a:r>
          </a:p>
          <a:p>
            <a:r>
              <a:rPr lang="pl-PL" sz="1900" b="1" dirty="0" smtClean="0">
                <a:solidFill>
                  <a:prstClr val="white"/>
                </a:solidFill>
              </a:rPr>
              <a:t>II miejsce </a:t>
            </a:r>
            <a:r>
              <a:rPr lang="pl-PL" sz="1900" dirty="0" smtClean="0">
                <a:solidFill>
                  <a:prstClr val="white"/>
                </a:solidFill>
              </a:rPr>
              <a:t>zajął </a:t>
            </a:r>
            <a:r>
              <a:rPr lang="pl-PL" sz="1900" b="1" dirty="0" smtClean="0">
                <a:solidFill>
                  <a:prstClr val="white"/>
                </a:solidFill>
              </a:rPr>
              <a:t>Krzysztof Sajak</a:t>
            </a:r>
            <a:r>
              <a:rPr lang="pl-PL" sz="1900" dirty="0" smtClean="0">
                <a:solidFill>
                  <a:prstClr val="white"/>
                </a:solidFill>
              </a:rPr>
              <a:t> z klasy 4c</a:t>
            </a:r>
          </a:p>
          <a:p>
            <a:r>
              <a:rPr lang="pl-PL" sz="1900" b="1" dirty="0" smtClean="0">
                <a:solidFill>
                  <a:prstClr val="white"/>
                </a:solidFill>
              </a:rPr>
              <a:t>III miejsce </a:t>
            </a:r>
            <a:r>
              <a:rPr lang="pl-PL" sz="1900" dirty="0" smtClean="0">
                <a:solidFill>
                  <a:prstClr val="white"/>
                </a:solidFill>
              </a:rPr>
              <a:t>zajęła </a:t>
            </a:r>
            <a:r>
              <a:rPr lang="pl-PL" sz="1900" b="1" dirty="0" smtClean="0">
                <a:solidFill>
                  <a:prstClr val="white"/>
                </a:solidFill>
              </a:rPr>
              <a:t>Barbara Kohut </a:t>
            </a:r>
            <a:r>
              <a:rPr lang="pl-PL" sz="1900" dirty="0" smtClean="0">
                <a:solidFill>
                  <a:prstClr val="white"/>
                </a:solidFill>
              </a:rPr>
              <a:t>z klasy IIIa G.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9318" y="2005711"/>
            <a:ext cx="4039785" cy="302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36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30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impreza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011364" y="187174"/>
            <a:ext cx="6675436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400" b="1" dirty="0" smtClean="0">
                <a:solidFill>
                  <a:prstClr val="white"/>
                </a:solidFill>
              </a:rPr>
              <a:t>Dzień Dziecka, II Dzień Integracji i Dzień Sportu</a:t>
            </a:r>
            <a:endParaRPr lang="pl-PL" sz="2400" b="1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65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70760" y="4782483"/>
            <a:ext cx="64160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kumimoji="0" lang="pl-PL" sz="2000" dirty="0" smtClean="0">
                <a:solidFill>
                  <a:prstClr val="white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Maluchy z klas 1-3 dzień wcześniej obejrzały w bielskim kinopleksie film „Czarnoksiężnik z Krainy Oz”, natomiast </a:t>
            </a:r>
          </a:p>
          <a:p>
            <a:pPr algn="ctr" defTabSz="914400"/>
            <a:r>
              <a:rPr kumimoji="0" lang="pl-PL" sz="2000" dirty="0" smtClean="0">
                <a:solidFill>
                  <a:prstClr val="white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w piątek z wielkim przejęciem (i apetytem </a:t>
            </a:r>
            <a:r>
              <a:rPr kumimoji="0" lang="pl-PL" sz="2000" dirty="0" smtClean="0">
                <a:solidFill>
                  <a:prstClr val="white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  <a:sym typeface="Wingdings" pitchFamily="2" charset="2"/>
              </a:rPr>
              <a:t></a:t>
            </a:r>
            <a:r>
              <a:rPr kumimoji="0" lang="pl-PL" sz="2000" dirty="0" smtClean="0">
                <a:solidFill>
                  <a:prstClr val="white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) realizowały projekt </a:t>
            </a:r>
            <a:r>
              <a:rPr kumimoji="0" lang="pl-PL" sz="2000" dirty="0" smtClean="0">
                <a:solidFill>
                  <a:prstClr val="white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  <a:sym typeface="Wingdings" pitchFamily="2" charset="2"/>
              </a:rPr>
              <a:t>ZDROWO JEMY – ZDROWO ŻYJEMY, tworząc przepiękne i – co najważniejsze – zdrowe kanapki </a:t>
            </a:r>
          </a:p>
          <a:p>
            <a:pPr algn="ctr" defTabSz="914400"/>
            <a:r>
              <a:rPr kumimoji="0" lang="pl-PL" sz="2000" dirty="0" smtClean="0">
                <a:solidFill>
                  <a:prstClr val="white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  <a:sym typeface="Wingdings" pitchFamily="2" charset="2"/>
              </a:rPr>
              <a:t>z ekologicznych produktów.</a:t>
            </a:r>
          </a:p>
        </p:txBody>
      </p:sp>
      <p:pic>
        <p:nvPicPr>
          <p:cNvPr id="20483" name="Picture 3" descr="C:\Users\Bogna\Desktop\prasa 2\1 2014_05 SP ZDROWO JEMY-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248" y="1110305"/>
            <a:ext cx="4480560" cy="3360420"/>
          </a:xfrm>
          <a:prstGeom prst="rect">
            <a:avLst/>
          </a:prstGeom>
          <a:noFill/>
        </p:spPr>
      </p:pic>
      <p:pic>
        <p:nvPicPr>
          <p:cNvPr id="20484" name="Picture 4" descr="C:\Users\Bogna\Desktop\prasa 2\3 2014_05 SP ZDROWO JEMY 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98" y="2514770"/>
            <a:ext cx="2047690" cy="1535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6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30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impreza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011364" y="148331"/>
            <a:ext cx="6675436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400" b="1" dirty="0" smtClean="0">
                <a:solidFill>
                  <a:prstClr val="white"/>
                </a:solidFill>
              </a:rPr>
              <a:t>Dzień Dziecka, II Dzień Integracji i Dzień Sportu</a:t>
            </a:r>
            <a:endParaRPr lang="pl-PL" sz="2400" b="1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66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490216" y="3896013"/>
            <a:ext cx="64160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pl-PL" dirty="0" smtClean="0">
                <a:solidFill>
                  <a:prstClr val="white"/>
                </a:solidFill>
              </a:rPr>
              <a:t>Klasy gimnazjalne - pod kierunkiem pań </a:t>
            </a:r>
            <a:r>
              <a:rPr lang="pl-PL" b="1" dirty="0" smtClean="0">
                <a:solidFill>
                  <a:prstClr val="white"/>
                </a:solidFill>
              </a:rPr>
              <a:t>Joanny Madeckiej</a:t>
            </a:r>
            <a:r>
              <a:rPr lang="pl-PL" dirty="0" smtClean="0">
                <a:solidFill>
                  <a:prstClr val="white"/>
                </a:solidFill>
              </a:rPr>
              <a:t>, </a:t>
            </a:r>
            <a:r>
              <a:rPr lang="pl-PL" b="1" dirty="0" smtClean="0">
                <a:solidFill>
                  <a:prstClr val="white"/>
                </a:solidFill>
              </a:rPr>
              <a:t>Anity Pawlik</a:t>
            </a:r>
            <a:r>
              <a:rPr lang="pl-PL" dirty="0" smtClean="0">
                <a:solidFill>
                  <a:prstClr val="white"/>
                </a:solidFill>
              </a:rPr>
              <a:t> i </a:t>
            </a:r>
            <a:r>
              <a:rPr lang="pl-PL" b="1" dirty="0" smtClean="0">
                <a:solidFill>
                  <a:prstClr val="white"/>
                </a:solidFill>
              </a:rPr>
              <a:t>Karoliny Tengler -</a:t>
            </a:r>
            <a:r>
              <a:rPr lang="pl-PL" dirty="0" smtClean="0">
                <a:solidFill>
                  <a:prstClr val="white"/>
                </a:solidFill>
              </a:rPr>
              <a:t> przygotowały uroczystość z okazji </a:t>
            </a:r>
            <a:r>
              <a:rPr lang="pl-PL" b="1" dirty="0" smtClean="0">
                <a:solidFill>
                  <a:prstClr val="white"/>
                </a:solidFill>
              </a:rPr>
              <a:t>II Dnia Integracji</a:t>
            </a:r>
            <a:r>
              <a:rPr lang="pl-PL" dirty="0" smtClean="0">
                <a:solidFill>
                  <a:prstClr val="white"/>
                </a:solidFill>
              </a:rPr>
              <a:t> pod hasłem „Jesteśmy i będziemy razem”. Podczas spotkania przedstawiono  m.in. najciekawsze prezentacje klas pt. „Nasza klasa - nasza paczka”. Przewodnicząca Rady Rodziców – pani </a:t>
            </a:r>
            <a:r>
              <a:rPr lang="pl-PL" b="1" dirty="0" smtClean="0">
                <a:solidFill>
                  <a:prstClr val="white"/>
                </a:solidFill>
              </a:rPr>
              <a:t>Krystyna Łebkowska</a:t>
            </a:r>
            <a:r>
              <a:rPr lang="pl-PL" dirty="0" smtClean="0">
                <a:solidFill>
                  <a:prstClr val="white"/>
                </a:solidFill>
              </a:rPr>
              <a:t> – wręczyła pani </a:t>
            </a:r>
            <a:r>
              <a:rPr lang="pl-PL" b="1" dirty="0" smtClean="0">
                <a:solidFill>
                  <a:prstClr val="white"/>
                </a:solidFill>
              </a:rPr>
              <a:t>Dyrektor Halinie Gatner</a:t>
            </a:r>
            <a:r>
              <a:rPr lang="pl-PL" dirty="0" smtClean="0">
                <a:solidFill>
                  <a:prstClr val="white"/>
                </a:solidFill>
              </a:rPr>
              <a:t>  DYPLOM PRZYJACIELA INTEGRACJI oraz sympatyczną maskotkę, dziękując za wielkie zaangażowanie i troskę o równość wszystkich naszych uczniów.</a:t>
            </a:r>
            <a:endParaRPr kumimoji="0" lang="pl-PL" b="1" dirty="0" smtClean="0">
              <a:solidFill>
                <a:prstClr val="white"/>
              </a:solidFill>
              <a:latin typeface="Calibri" pitchFamily="34" charset="0"/>
              <a:ea typeface="MS Mincho" pitchFamily="49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96258" name="Picture 2" descr="C:\Users\Bogna\Desktop\prasa 2\5 2014_05 Dz Integr G 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66" y="2311495"/>
            <a:ext cx="1938194" cy="2584259"/>
          </a:xfrm>
          <a:prstGeom prst="rect">
            <a:avLst/>
          </a:prstGeom>
          <a:noFill/>
        </p:spPr>
      </p:pic>
      <p:pic>
        <p:nvPicPr>
          <p:cNvPr id="96259" name="Picture 3" descr="C:\Users\Bogna\Desktop\prasa 2\4 2014_05 Dz Integr G-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263" y="947873"/>
            <a:ext cx="4087881" cy="2727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8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30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impreza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1905000" y="180672"/>
            <a:ext cx="7132636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400" b="1" dirty="0" smtClean="0">
                <a:solidFill>
                  <a:prstClr val="white"/>
                </a:solidFill>
              </a:rPr>
              <a:t>Dzień Dziecka, II Dzień Integracji i Dzień Sportu</a:t>
            </a:r>
            <a:endParaRPr lang="pl-PL" sz="2400" b="1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67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490216" y="5035550"/>
            <a:ext cx="64160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pl-PL" sz="2000" dirty="0" smtClean="0">
                <a:solidFill>
                  <a:prstClr val="white"/>
                </a:solidFill>
              </a:rPr>
              <a:t>W drugiej części Dnia Integracji wybrani gimnazjaliści z klas integracyjnych wraz z uczennicami z zaprzyjaźnionej szkoły wspólnie przygotowali i upiekli pizzę pod  fachowym okiem pań Kucharek. Poćwiczyli zumbę z panią Anitą Trąbałą (instruktorką zumby).</a:t>
            </a:r>
            <a:endParaRPr kumimoji="0" lang="pl-PL" sz="2000" dirty="0" smtClean="0">
              <a:solidFill>
                <a:prstClr val="white"/>
              </a:solidFill>
              <a:latin typeface="Calibri" pitchFamily="34" charset="0"/>
              <a:ea typeface="MS Mincho" pitchFamily="49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97282" name="Picture 2" descr="C:\Users\Bogna\Desktop\prasa 2\6 2014_05 Dz Integr G-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903" y="1232534"/>
            <a:ext cx="4663441" cy="3497581"/>
          </a:xfrm>
          <a:prstGeom prst="rect">
            <a:avLst/>
          </a:prstGeom>
          <a:noFill/>
        </p:spPr>
      </p:pic>
      <p:pic>
        <p:nvPicPr>
          <p:cNvPr id="97283" name="Picture 3" descr="C:\Users\Bogna\@ 2 WYDARZENIA 2013-14\2014_05_30 DZIEN DZIECKA\2014_05 Dz Integr G-0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61" y="2263300"/>
            <a:ext cx="2876550" cy="2157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6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30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impreza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011364" y="218390"/>
            <a:ext cx="6675436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400" b="1" dirty="0" smtClean="0">
                <a:solidFill>
                  <a:prstClr val="white"/>
                </a:solidFill>
              </a:rPr>
              <a:t>Dzień Dziecka, II Dzień Integracji i Dzień Sportu</a:t>
            </a:r>
            <a:endParaRPr lang="pl-PL" sz="2400" b="1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68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70760" y="4712167"/>
            <a:ext cx="64160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dirty="0" smtClean="0">
                <a:solidFill>
                  <a:prstClr val="white"/>
                </a:solidFill>
              </a:rPr>
              <a:t>Dzień Integracji dla młodszych uczniów przygotowały panie </a:t>
            </a:r>
            <a:r>
              <a:rPr lang="pl-PL" sz="2000" b="1" dirty="0" smtClean="0">
                <a:solidFill>
                  <a:prstClr val="white"/>
                </a:solidFill>
              </a:rPr>
              <a:t>Irena Bulandra</a:t>
            </a:r>
            <a:r>
              <a:rPr lang="pl-PL" sz="2000" dirty="0" smtClean="0">
                <a:solidFill>
                  <a:prstClr val="white"/>
                </a:solidFill>
              </a:rPr>
              <a:t> i </a:t>
            </a:r>
            <a:r>
              <a:rPr lang="pl-PL" sz="2000" b="1" dirty="0" smtClean="0">
                <a:solidFill>
                  <a:prstClr val="white"/>
                </a:solidFill>
              </a:rPr>
              <a:t>Mariola Gańczarczyk</a:t>
            </a:r>
            <a:r>
              <a:rPr lang="pl-PL" sz="2000" dirty="0" smtClean="0">
                <a:solidFill>
                  <a:prstClr val="white"/>
                </a:solidFill>
              </a:rPr>
              <a:t>.</a:t>
            </a:r>
          </a:p>
          <a:p>
            <a:pPr algn="ctr"/>
            <a:r>
              <a:rPr lang="pl-PL" sz="2000" dirty="0" smtClean="0">
                <a:solidFill>
                  <a:prstClr val="white"/>
                </a:solidFill>
              </a:rPr>
              <a:t>Podczas imprezy wszyscy uczniowie otrzymali przepyszną zupę pomidorową „edukacyjną” (literki makaronowe </a:t>
            </a:r>
            <a:r>
              <a:rPr lang="pl-PL" sz="2000" dirty="0" smtClean="0">
                <a:solidFill>
                  <a:prstClr val="white"/>
                </a:solidFill>
                <a:sym typeface="Wingdings"/>
              </a:rPr>
              <a:t></a:t>
            </a:r>
            <a:r>
              <a:rPr lang="pl-PL" sz="2000" dirty="0" smtClean="0">
                <a:solidFill>
                  <a:prstClr val="white"/>
                </a:solidFill>
              </a:rPr>
              <a:t>) </a:t>
            </a:r>
          </a:p>
          <a:p>
            <a:pPr algn="ctr"/>
            <a:r>
              <a:rPr lang="pl-PL" sz="2000" dirty="0" smtClean="0">
                <a:solidFill>
                  <a:prstClr val="white"/>
                </a:solidFill>
              </a:rPr>
              <a:t>i chrupiące rogaliki z dżemem, przygotowane przez nasze panie Kucharki.</a:t>
            </a:r>
            <a:endParaRPr lang="pl-PL" sz="2000" dirty="0">
              <a:solidFill>
                <a:prstClr val="white"/>
              </a:solidFill>
            </a:endParaRPr>
          </a:p>
        </p:txBody>
      </p:sp>
      <p:pic>
        <p:nvPicPr>
          <p:cNvPr id="98306" name="Picture 2" descr="C:\Users\Bogna\@ 2 WYDARZENIA 2013-14\2014_05_30 DZIEN DZIECKA\2014_05 Dz Integr SP-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900" y="1447006"/>
            <a:ext cx="4038600" cy="3028950"/>
          </a:xfrm>
          <a:prstGeom prst="rect">
            <a:avLst/>
          </a:prstGeom>
          <a:noFill/>
        </p:spPr>
      </p:pic>
      <p:pic>
        <p:nvPicPr>
          <p:cNvPr id="98307" name="Picture 3" descr="C:\Users\Bogna\@ 2 WYDARZENIA 2013-14\2014_05_30 DZIEN DZIECKA\2014_05 SP ZDROWO JEMY-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01" y="2166144"/>
            <a:ext cx="1732359" cy="2309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48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30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impreza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011364" y="409972"/>
            <a:ext cx="6675436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400" b="1" dirty="0" smtClean="0">
                <a:solidFill>
                  <a:prstClr val="white"/>
                </a:solidFill>
              </a:rPr>
              <a:t>Dzień Dziecka, II Dzień Integracji i Dzień Sportu</a:t>
            </a:r>
            <a:endParaRPr lang="pl-PL" sz="2400" b="1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69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70760" y="5398036"/>
            <a:ext cx="64160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b="1" dirty="0" smtClean="0">
                <a:solidFill>
                  <a:prstClr val="white"/>
                </a:solidFill>
              </a:rPr>
              <a:t>W ramach Dnia Sportu wszyscy uczniowie gimnazjum i klas 4-6 SP rozegrali mecze piłki ręcznej. Rozgrywki sportowe przygotowali wuefiści, którym przewodniczyli panowie: Sławomir Machej i Przemysław Kolondra.</a:t>
            </a:r>
          </a:p>
        </p:txBody>
      </p:sp>
      <p:pic>
        <p:nvPicPr>
          <p:cNvPr id="99331" name="Picture 3" descr="C:\Users\Bogna\@ 2 WYDARZENIA 2013-14\2014_05_30 DZIEN DZIECKA\2014_05 Dz Sportu-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2" y="1241568"/>
            <a:ext cx="5278438" cy="3958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96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19 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lutego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konkurs zewn.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2800" b="1" dirty="0" smtClean="0">
                <a:solidFill>
                  <a:schemeClr val="bg1"/>
                </a:solidFill>
              </a:rPr>
              <a:t>ZWYCIĘŻYLIŚMY!  SKILLS BUILDER </a:t>
            </a:r>
            <a:endParaRPr kumimoji="0" lang="pl-PL" sz="2800" b="1" dirty="0">
              <a:solidFill>
                <a:schemeClr val="bg1"/>
              </a:solidFill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501900" y="3603625"/>
            <a:ext cx="6294438" cy="3117850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7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5122" name="Picture 2" descr="C:\Users\Bogna\@ 2 WYDARZENIA 2013-14\2014_02_19 Skills Builder\2014_02_19 SKILLS BUILDER-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368" y="1393531"/>
            <a:ext cx="3684694" cy="4912926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6039062" y="1850622"/>
            <a:ext cx="288312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pl-PL" b="1" dirty="0">
                <a:solidFill>
                  <a:srgbClr val="FFFFFF"/>
                </a:solidFill>
              </a:rPr>
              <a:t>Nasza </a:t>
            </a:r>
            <a:r>
              <a:rPr lang="pl-PL" dirty="0">
                <a:solidFill>
                  <a:srgbClr val="FFFFFF"/>
                </a:solidFill>
              </a:rPr>
              <a:t>szkoła wzięła udział w </a:t>
            </a:r>
            <a:r>
              <a:rPr lang="pl-PL" b="1" dirty="0">
                <a:solidFill>
                  <a:srgbClr val="FFFFFF"/>
                </a:solidFill>
              </a:rPr>
              <a:t>III Gminnym Konkursie Języka Angielskiego „Skills Builder”</a:t>
            </a:r>
            <a:r>
              <a:rPr lang="pl-PL" dirty="0">
                <a:solidFill>
                  <a:srgbClr val="FFFFFF"/>
                </a:solidFill>
              </a:rPr>
              <a:t>, organizowany jest przez Szkołę Podstawową </a:t>
            </a:r>
            <a:endParaRPr lang="pl-PL" dirty="0" smtClean="0">
              <a:solidFill>
                <a:srgbClr val="FFFFFF"/>
              </a:solidFill>
            </a:endParaRPr>
          </a:p>
          <a:p>
            <a:pPr algn="ctr"/>
            <a:r>
              <a:rPr lang="pl-PL" dirty="0" smtClean="0">
                <a:solidFill>
                  <a:srgbClr val="FFFFFF"/>
                </a:solidFill>
              </a:rPr>
              <a:t>nr </a:t>
            </a:r>
            <a:r>
              <a:rPr lang="pl-PL" dirty="0">
                <a:solidFill>
                  <a:srgbClr val="FFFFFF"/>
                </a:solidFill>
              </a:rPr>
              <a:t>3 im. Jana Pawła II </a:t>
            </a:r>
            <a:endParaRPr lang="pl-PL" dirty="0" smtClean="0">
              <a:solidFill>
                <a:srgbClr val="FFFFFF"/>
              </a:solidFill>
            </a:endParaRPr>
          </a:p>
          <a:p>
            <a:pPr algn="ctr"/>
            <a:r>
              <a:rPr lang="pl-PL" dirty="0" smtClean="0">
                <a:solidFill>
                  <a:srgbClr val="FFFFFF"/>
                </a:solidFill>
              </a:rPr>
              <a:t>w </a:t>
            </a:r>
            <a:r>
              <a:rPr lang="pl-PL" dirty="0">
                <a:solidFill>
                  <a:srgbClr val="FFFFFF"/>
                </a:solidFill>
              </a:rPr>
              <a:t>Skoczowie. W niełatwych potyczkach z językiem angielskim wzięło udział 6 szkół podstawowych naszej gminy – miło nam donieść, że nasza szkoła zdobyła </a:t>
            </a:r>
            <a:endParaRPr lang="pl-PL" dirty="0" smtClean="0">
              <a:solidFill>
                <a:srgbClr val="FFFFFF"/>
              </a:solidFill>
            </a:endParaRPr>
          </a:p>
          <a:p>
            <a:pPr algn="ctr"/>
            <a:r>
              <a:rPr lang="pl-PL" sz="3200" b="1" dirty="0" smtClean="0">
                <a:solidFill>
                  <a:srgbClr val="FFFFFF"/>
                </a:solidFill>
              </a:rPr>
              <a:t>I </a:t>
            </a:r>
            <a:r>
              <a:rPr lang="pl-PL" sz="3200" b="1" dirty="0">
                <a:solidFill>
                  <a:srgbClr val="FFFFFF"/>
                </a:solidFill>
              </a:rPr>
              <a:t>miejsce</a:t>
            </a:r>
            <a:r>
              <a:rPr lang="pl-PL" sz="2400" b="1" dirty="0">
                <a:solidFill>
                  <a:srgbClr val="FFFFFF"/>
                </a:solidFill>
              </a:rPr>
              <a:t>. 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w</a:t>
            </a: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maju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konkurs, turystyka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412771" y="1044368"/>
            <a:ext cx="6433206" cy="217506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1600" dirty="0" smtClean="0">
                <a:solidFill>
                  <a:srgbClr val="FFFFFF"/>
                </a:solidFill>
              </a:rPr>
              <a:t>30 maja odbył </a:t>
            </a:r>
            <a:r>
              <a:rPr lang="pl-PL" sz="1600" dirty="0">
                <a:solidFill>
                  <a:srgbClr val="FFFFFF"/>
                </a:solidFill>
              </a:rPr>
              <a:t>się finał indywidualnego Szkolnego Konkursu Geograficznego dla uczniów </a:t>
            </a:r>
            <a:r>
              <a:rPr lang="pl-PL" sz="1600" dirty="0" smtClean="0">
                <a:solidFill>
                  <a:srgbClr val="FFFFFF"/>
                </a:solidFill>
              </a:rPr>
              <a:t>gimnazjum, zorganizowanego przez p. Henryka </a:t>
            </a:r>
            <a:r>
              <a:rPr lang="pl-PL" sz="1600" dirty="0">
                <a:solidFill>
                  <a:srgbClr val="FFFFFF"/>
                </a:solidFill>
              </a:rPr>
              <a:t>L</a:t>
            </a:r>
            <a:r>
              <a:rPr lang="pl-PL" sz="1600" dirty="0" smtClean="0">
                <a:solidFill>
                  <a:srgbClr val="FFFFFF"/>
                </a:solidFill>
              </a:rPr>
              <a:t>inerta.</a:t>
            </a:r>
          </a:p>
          <a:p>
            <a:pPr algn="ctr"/>
            <a:endParaRPr lang="cs-CZ" sz="1600" dirty="0">
              <a:solidFill>
                <a:srgbClr val="FFFFFF"/>
              </a:solidFill>
            </a:endParaRPr>
          </a:p>
          <a:p>
            <a:pPr algn="ctr"/>
            <a:r>
              <a:rPr lang="pl-PL" sz="1600" dirty="0">
                <a:solidFill>
                  <a:srgbClr val="FFFFFF"/>
                </a:solidFill>
              </a:rPr>
              <a:t>Wzięło w nim udział 10 najlepszych uczniów (wyłonionych z 46 zgłoszonych ze wszystkich klas podczas wcześniejszych eliminacji)</a:t>
            </a:r>
            <a:r>
              <a:rPr lang="pl-PL" sz="1600" dirty="0" smtClean="0">
                <a:solidFill>
                  <a:srgbClr val="FFFFFF"/>
                </a:solidFill>
              </a:rPr>
              <a:t>.</a:t>
            </a:r>
          </a:p>
          <a:p>
            <a:pPr algn="ctr"/>
            <a:endParaRPr lang="cs-CZ" sz="1600" dirty="0">
              <a:solidFill>
                <a:srgbClr val="FFFFFF"/>
              </a:solidFill>
            </a:endParaRPr>
          </a:p>
          <a:p>
            <a:pPr algn="ctr"/>
            <a:r>
              <a:rPr lang="pl-PL" sz="1600" dirty="0">
                <a:solidFill>
                  <a:srgbClr val="FFFFFF"/>
                </a:solidFill>
              </a:rPr>
              <a:t>W finale zwyciężył Paweł Lisek 3b przed Jakubem Steblem 1b i Dorotą Górny 3c. </a:t>
            </a:r>
            <a:endParaRPr kumimoji="0" lang="pl-PL" sz="16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70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213862" y="462713"/>
            <a:ext cx="64729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FFFFFF"/>
                </a:solidFill>
              </a:rPr>
              <a:t>Szkolny Konkurs </a:t>
            </a:r>
            <a:r>
              <a:rPr lang="pl-PL" sz="3200" b="1" dirty="0" smtClean="0">
                <a:solidFill>
                  <a:srgbClr val="FFFFFF"/>
                </a:solidFill>
              </a:rPr>
              <a:t>Geograficzny</a:t>
            </a:r>
            <a:endParaRPr lang="pl-PL" sz="3200" b="1" dirty="0">
              <a:solidFill>
                <a:srgbClr val="FFFFFF"/>
              </a:solidFill>
            </a:endParaRPr>
          </a:p>
        </p:txBody>
      </p:sp>
      <p:sp useBgFill="1">
        <p:nvSpPr>
          <p:cNvPr id="9" name="PoleTekstowe 8"/>
          <p:cNvSpPr txBox="1"/>
          <p:nvPr/>
        </p:nvSpPr>
        <p:spPr>
          <a:xfrm>
            <a:off x="2213862" y="3535718"/>
            <a:ext cx="6675436" cy="65062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RAJD NA CZANTORIĘ</a:t>
            </a:r>
            <a:endParaRPr lang="pl-PL" sz="2800" b="1" dirty="0">
              <a:solidFill>
                <a:prstClr val="white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80657" y="4357616"/>
            <a:ext cx="66086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dirty="0" smtClean="0">
                <a:solidFill>
                  <a:srgbClr val="FFFFFF"/>
                </a:solidFill>
              </a:rPr>
              <a:t>31 maja w rajdzie </a:t>
            </a:r>
            <a:r>
              <a:rPr lang="pl-PL" sz="1600" dirty="0">
                <a:solidFill>
                  <a:srgbClr val="FFFFFF"/>
                </a:solidFill>
              </a:rPr>
              <a:t>brało udział 15 uczniów ze szkoły podstawowej </a:t>
            </a:r>
            <a:endParaRPr lang="pl-PL" sz="1600" dirty="0" smtClean="0">
              <a:solidFill>
                <a:srgbClr val="FFFFFF"/>
              </a:solidFill>
            </a:endParaRPr>
          </a:p>
          <a:p>
            <a:pPr algn="ctr"/>
            <a:r>
              <a:rPr lang="pl-PL" sz="1600" dirty="0" smtClean="0">
                <a:solidFill>
                  <a:srgbClr val="FFFFFF"/>
                </a:solidFill>
              </a:rPr>
              <a:t>i </a:t>
            </a:r>
            <a:r>
              <a:rPr lang="pl-PL" sz="1600" dirty="0">
                <a:solidFill>
                  <a:srgbClr val="FFFFFF"/>
                </a:solidFill>
              </a:rPr>
              <a:t>gimnazjum.</a:t>
            </a:r>
            <a:endParaRPr lang="cs-CZ" sz="1600" dirty="0">
              <a:solidFill>
                <a:srgbClr val="FFFFFF"/>
              </a:solidFill>
            </a:endParaRPr>
          </a:p>
          <a:p>
            <a:pPr algn="ctr"/>
            <a:r>
              <a:rPr lang="pl-PL" sz="1600" dirty="0">
                <a:solidFill>
                  <a:srgbClr val="FFFFFF"/>
                </a:solidFill>
              </a:rPr>
              <a:t>Podczas rajdu odbył się Gminny Konkurs Wiedzy Turystycznej, </a:t>
            </a:r>
            <a:endParaRPr lang="pl-PL" sz="1600" dirty="0" smtClean="0">
              <a:solidFill>
                <a:srgbClr val="FFFFFF"/>
              </a:solidFill>
            </a:endParaRPr>
          </a:p>
          <a:p>
            <a:pPr algn="ctr"/>
            <a:r>
              <a:rPr lang="pl-PL" sz="1600" dirty="0" smtClean="0">
                <a:solidFill>
                  <a:srgbClr val="FFFFFF"/>
                </a:solidFill>
              </a:rPr>
              <a:t>w </a:t>
            </a:r>
            <a:r>
              <a:rPr lang="pl-PL" sz="1600" dirty="0">
                <a:solidFill>
                  <a:srgbClr val="FFFFFF"/>
                </a:solidFill>
              </a:rPr>
              <a:t>którym uczniowie naszego gimnazjum zdobyli:</a:t>
            </a:r>
            <a:endParaRPr lang="cs-CZ" sz="1600" dirty="0">
              <a:solidFill>
                <a:srgbClr val="FFFFFF"/>
              </a:solidFill>
            </a:endParaRPr>
          </a:p>
          <a:p>
            <a:pPr algn="ctr"/>
            <a:r>
              <a:rPr lang="pl-PL" sz="1600" dirty="0">
                <a:solidFill>
                  <a:srgbClr val="FFFFFF"/>
                </a:solidFill>
              </a:rPr>
              <a:t>I m – Jakub Stebel</a:t>
            </a:r>
            <a:endParaRPr lang="cs-CZ" sz="1600" dirty="0">
              <a:solidFill>
                <a:srgbClr val="FFFFFF"/>
              </a:solidFill>
            </a:endParaRPr>
          </a:p>
          <a:p>
            <a:pPr algn="ctr"/>
            <a:r>
              <a:rPr lang="pl-PL" sz="1600" dirty="0">
                <a:solidFill>
                  <a:srgbClr val="FFFFFF"/>
                </a:solidFill>
              </a:rPr>
              <a:t>III m – Mateusz Sikora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endParaRPr lang="pl-PL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w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maju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konkurs, charytatywne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91884" y="594518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000" b="1" dirty="0" smtClean="0">
                <a:solidFill>
                  <a:prstClr val="white"/>
                </a:solidFill>
              </a:rPr>
              <a:t>16 V - eliminacje międzyklasowe</a:t>
            </a:r>
          </a:p>
          <a:p>
            <a:pPr algn="ctr"/>
            <a:r>
              <a:rPr lang="pl-PL" sz="2000" b="1" dirty="0" smtClean="0">
                <a:solidFill>
                  <a:prstClr val="white"/>
                </a:solidFill>
              </a:rPr>
              <a:t>„MISTRZ ORTOGRAFII”</a:t>
            </a:r>
            <a:endParaRPr lang="pl-PL" sz="2000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71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8" name="Picture 2" descr="C:\Users\Bogna\Desktop\do sprawozdania\DSCN52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266" y="1975965"/>
            <a:ext cx="5234470" cy="2694614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2451027" y="5281553"/>
            <a:ext cx="6507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prstClr val="white"/>
                </a:solidFill>
              </a:rPr>
              <a:t>29 V - udział </a:t>
            </a:r>
            <a:r>
              <a:rPr lang="pl-PL" sz="2000" b="1" dirty="0">
                <a:solidFill>
                  <a:prstClr val="white"/>
                </a:solidFill>
              </a:rPr>
              <a:t>w konkursie „Czy znasz swoje miasto-gminę”</a:t>
            </a:r>
            <a:r>
              <a:rPr lang="cs-CZ" sz="2000" b="1" dirty="0">
                <a:solidFill>
                  <a:prstClr val="white"/>
                </a:solidFill>
              </a:rPr>
              <a:t> </a:t>
            </a:r>
            <a:endParaRPr lang="pl-PL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smtClean="0">
                <a:solidFill>
                  <a:srgbClr val="254061"/>
                </a:solidFill>
              </a:rPr>
              <a:t>w </a:t>
            </a:r>
            <a:r>
              <a:rPr kumimoji="0" lang="pl-PL" b="1" dirty="0" smtClean="0">
                <a:solidFill>
                  <a:srgbClr val="254061"/>
                </a:solidFill>
              </a:rPr>
              <a:t>maju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konkurs, profilaktyka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5568768" y="1322794"/>
            <a:ext cx="2938088" cy="923131"/>
          </a:xfrm>
          <a:prstGeom prst="rect">
            <a:avLst/>
          </a:prstGeom>
          <a:effectLst/>
        </p:spPr>
        <p:txBody>
          <a:bodyPr anchor="ctr">
            <a:normAutofit fontScale="77500" lnSpcReduction="2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KONKURS</a:t>
            </a:r>
          </a:p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 KALIGRAFICZNY</a:t>
            </a:r>
          </a:p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 19-20 V</a:t>
            </a:r>
            <a:endParaRPr lang="pl-PL" sz="2800" dirty="0">
              <a:solidFill>
                <a:prstClr val="white"/>
              </a:solidFill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291908" y="3497928"/>
            <a:ext cx="6706900" cy="2729275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400" dirty="0" smtClean="0">
                <a:solidFill>
                  <a:prstClr val="white"/>
                </a:solidFill>
              </a:rPr>
              <a:t>26 maja w szkole odbyły się dwa </a:t>
            </a:r>
            <a:r>
              <a:rPr lang="pl-PL" sz="2400" b="1" dirty="0" smtClean="0">
                <a:solidFill>
                  <a:prstClr val="white"/>
                </a:solidFill>
              </a:rPr>
              <a:t>spektakle profilaktyczne</a:t>
            </a:r>
            <a:r>
              <a:rPr lang="pl-PL" sz="2400" dirty="0" smtClean="0">
                <a:solidFill>
                  <a:prstClr val="white"/>
                </a:solidFill>
              </a:rPr>
              <a:t>.</a:t>
            </a:r>
            <a:br>
              <a:rPr lang="pl-PL" sz="2400" dirty="0" smtClean="0">
                <a:solidFill>
                  <a:prstClr val="white"/>
                </a:solidFill>
              </a:rPr>
            </a:br>
            <a:r>
              <a:rPr lang="pl-PL" sz="2400" dirty="0" smtClean="0">
                <a:solidFill>
                  <a:prstClr val="white"/>
                </a:solidFill>
              </a:rPr>
              <a:t>Dla uczniów wszystkich klas gimn. spektakl </a:t>
            </a:r>
          </a:p>
          <a:p>
            <a:pPr algn="ctr" eaLnBrk="1" hangingPunct="1"/>
            <a:r>
              <a:rPr lang="pl-PL" sz="2400" dirty="0" smtClean="0">
                <a:solidFill>
                  <a:prstClr val="white"/>
                </a:solidFill>
              </a:rPr>
              <a:t>pt. "Do zobaczenia w realu”.</a:t>
            </a:r>
            <a:br>
              <a:rPr lang="pl-PL" sz="2400" dirty="0" smtClean="0">
                <a:solidFill>
                  <a:prstClr val="white"/>
                </a:solidFill>
              </a:rPr>
            </a:br>
            <a:r>
              <a:rPr lang="pl-PL" sz="2400" dirty="0" smtClean="0">
                <a:solidFill>
                  <a:prstClr val="white"/>
                </a:solidFill>
              </a:rPr>
              <a:t>Dla uczniów kl. IV-VI spektakl </a:t>
            </a:r>
          </a:p>
          <a:p>
            <a:pPr algn="ctr" eaLnBrk="1" hangingPunct="1"/>
            <a:r>
              <a:rPr lang="pl-PL" sz="2400" dirty="0" smtClean="0">
                <a:solidFill>
                  <a:prstClr val="white"/>
                </a:solidFill>
              </a:rPr>
              <a:t>pt. "Cybernetyczne sny". </a:t>
            </a:r>
          </a:p>
          <a:p>
            <a:pPr algn="ctr" eaLnBrk="1" hangingPunct="1"/>
            <a:r>
              <a:rPr lang="pl-PL" sz="2400" dirty="0" smtClean="0">
                <a:solidFill>
                  <a:prstClr val="white"/>
                </a:solidFill>
              </a:rPr>
              <a:t>Realizatorem był Krakowski Impresariat Artystyczny.</a:t>
            </a:r>
            <a:endParaRPr kumimoji="0" lang="pl-PL" sz="2400" b="1" dirty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72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3" name="Obraz 2" descr="kaligraf 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215" y="772847"/>
            <a:ext cx="3008019" cy="200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3</a:t>
            </a: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czerwca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2191884" y="594518"/>
            <a:ext cx="6294437" cy="923131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dirty="0" smtClean="0">
                <a:solidFill>
                  <a:srgbClr val="FFFFFF"/>
                </a:solidFill>
              </a:rPr>
              <a:t>Konkurs </a:t>
            </a:r>
            <a:r>
              <a:rPr lang="pl-PL" sz="2800" dirty="0">
                <a:solidFill>
                  <a:srgbClr val="FFFFFF"/>
                </a:solidFill>
              </a:rPr>
              <a:t>„Tu som moji korzenie” </a:t>
            </a:r>
            <a:endParaRPr lang="pl-PL" sz="2800" dirty="0" smtClean="0">
              <a:solidFill>
                <a:srgbClr val="FFFFFF"/>
              </a:solidFill>
            </a:endParaRPr>
          </a:p>
          <a:p>
            <a:pPr algn="ctr"/>
            <a:r>
              <a:rPr lang="pl-PL" sz="2800" dirty="0" smtClean="0">
                <a:solidFill>
                  <a:srgbClr val="FFFFFF"/>
                </a:solidFill>
              </a:rPr>
              <a:t>w Pierśćcu</a:t>
            </a:r>
            <a:endParaRPr lang="pl-PL" sz="2800" dirty="0">
              <a:solidFill>
                <a:srgbClr val="FFFFFF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73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2014_06 K Gwar Pierscie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596" y="1517650"/>
            <a:ext cx="5623204" cy="3750707"/>
          </a:xfrm>
          <a:prstGeom prst="rect">
            <a:avLst/>
          </a:prstGeom>
        </p:spPr>
      </p:pic>
      <p:pic>
        <p:nvPicPr>
          <p:cNvPr id="3" name="Obraz 2" descr="2014_06 K Gwar Piersciec-0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34" y="2432428"/>
            <a:ext cx="2292270" cy="3444070"/>
          </a:xfrm>
          <a:prstGeom prst="rect">
            <a:avLst/>
          </a:prstGeom>
        </p:spPr>
      </p:pic>
      <p:sp>
        <p:nvSpPr>
          <p:cNvPr id="9" name="PoleTekstowe 8"/>
          <p:cNvSpPr txBox="1"/>
          <p:nvPr/>
        </p:nvSpPr>
        <p:spPr>
          <a:xfrm>
            <a:off x="2612204" y="5414932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000" dirty="0" smtClean="0">
                <a:solidFill>
                  <a:srgbClr val="FFFFFF"/>
                </a:solidFill>
              </a:rPr>
              <a:t>Laureaci naszego konkursu gwarowego w Pierśćcu.</a:t>
            </a:r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5</a:t>
            </a: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czerwca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impreza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2287134" y="132952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dirty="0">
                <a:solidFill>
                  <a:prstClr val="white"/>
                </a:solidFill>
              </a:rPr>
              <a:t>„Dzień </a:t>
            </a:r>
            <a:r>
              <a:rPr lang="pl-PL" sz="2800" dirty="0" smtClean="0">
                <a:solidFill>
                  <a:prstClr val="white"/>
                </a:solidFill>
              </a:rPr>
              <a:t>Matki i Taty” </a:t>
            </a:r>
            <a:endParaRPr lang="pl-PL" sz="2800" dirty="0">
              <a:solidFill>
                <a:prstClr val="white"/>
              </a:solidFill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6819900" y="1139031"/>
            <a:ext cx="2101850" cy="2184136"/>
          </a:xfrm>
          <a:prstGeom prst="rect">
            <a:avLst/>
          </a:prstGeom>
          <a:effectLst/>
        </p:spPr>
        <p:txBody>
          <a:bodyPr anchor="ctr">
            <a:normAutofit fontScale="85000" lnSpcReduction="2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400" dirty="0" smtClean="0">
                <a:solidFill>
                  <a:prstClr val="white"/>
                </a:solidFill>
              </a:rPr>
              <a:t>Uczniowie klasy Ia z panią Beatą Żbik-Bibrzycką </a:t>
            </a:r>
          </a:p>
          <a:p>
            <a:pPr algn="ctr" eaLnBrk="1" hangingPunct="1"/>
            <a:r>
              <a:rPr lang="pl-PL" sz="2400" dirty="0" smtClean="0">
                <a:solidFill>
                  <a:prstClr val="white"/>
                </a:solidFill>
              </a:rPr>
              <a:t>i panią Anitą Kubalą przygotowali uroczystość dla swoich rodziców.</a:t>
            </a:r>
            <a:endParaRPr kumimoji="0" lang="pl-PL" sz="2400" b="1" dirty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74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2014_06_05 dzien matki IA-0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87" y="4250531"/>
            <a:ext cx="3231444" cy="2423583"/>
          </a:xfrm>
          <a:prstGeom prst="rect">
            <a:avLst/>
          </a:prstGeom>
        </p:spPr>
      </p:pic>
      <p:pic>
        <p:nvPicPr>
          <p:cNvPr id="3" name="Obraz 2" descr="2014_06_05 dzien matki IA-0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398" y="3657599"/>
            <a:ext cx="4085166" cy="3063875"/>
          </a:xfrm>
          <a:prstGeom prst="rect">
            <a:avLst/>
          </a:prstGeom>
        </p:spPr>
      </p:pic>
      <p:pic>
        <p:nvPicPr>
          <p:cNvPr id="4" name="Obraz 3" descr="2014_06_05 dzien matki IA-0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900" y="952500"/>
            <a:ext cx="4106333" cy="3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5</a:t>
            </a: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czerwca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impreza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2281012" y="282600"/>
            <a:ext cx="6294437" cy="923131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dirty="0">
                <a:solidFill>
                  <a:srgbClr val="FFFFFF"/>
                </a:solidFill>
              </a:rPr>
              <a:t>Pasowanie pierwszoklasistów na </a:t>
            </a:r>
            <a:r>
              <a:rPr lang="pl-PL" sz="2800" dirty="0" smtClean="0">
                <a:solidFill>
                  <a:srgbClr val="FFFFFF"/>
                </a:solidFill>
              </a:rPr>
              <a:t>pełnoprawnych czytelników</a:t>
            </a:r>
            <a:r>
              <a:rPr lang="cs-CZ" sz="2800" dirty="0" smtClean="0">
                <a:solidFill>
                  <a:srgbClr val="FFFFFF"/>
                </a:solidFill>
              </a:rPr>
              <a:t> </a:t>
            </a:r>
            <a:endParaRPr lang="pl-PL" sz="2800" dirty="0">
              <a:solidFill>
                <a:srgbClr val="FFFFFF"/>
              </a:solidFill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392362" y="4444819"/>
            <a:ext cx="6294438" cy="2021863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1600" dirty="0" smtClean="0">
                <a:solidFill>
                  <a:srgbClr val="FFFFFF"/>
                </a:solidFill>
              </a:rPr>
              <a:t>W bibliotece </a:t>
            </a:r>
            <a:r>
              <a:rPr lang="pl-PL" sz="1600" dirty="0">
                <a:solidFill>
                  <a:srgbClr val="FFFFFF"/>
                </a:solidFill>
              </a:rPr>
              <a:t>szkolnej odbyło się uroczyste pasowanie na czytelnika uczniów klas pierwszych, choć już  od kilku miesięcy mieli oni możliwość wypożyczania książek. </a:t>
            </a:r>
            <a:r>
              <a:rPr lang="pl-PL" sz="1600" dirty="0" smtClean="0">
                <a:solidFill>
                  <a:srgbClr val="FFFFFF"/>
                </a:solidFill>
              </a:rPr>
              <a:t>W </a:t>
            </a:r>
            <a:r>
              <a:rPr lang="pl-PL" sz="1600" dirty="0">
                <a:solidFill>
                  <a:srgbClr val="FFFFFF"/>
                </a:solidFill>
              </a:rPr>
              <a:t>tym uroczystym dniu przybył do biblioteki honorowy gość, </a:t>
            </a:r>
            <a:r>
              <a:rPr lang="pl-PL" sz="1600" b="1" dirty="0">
                <a:solidFill>
                  <a:srgbClr val="FFFFFF"/>
                </a:solidFill>
              </a:rPr>
              <a:t>Michalina Kubala</a:t>
            </a:r>
            <a:r>
              <a:rPr lang="pl-PL" sz="1600" dirty="0">
                <a:solidFill>
                  <a:srgbClr val="FFFFFF"/>
                </a:solidFill>
              </a:rPr>
              <a:t>, była uczennica Zespołu Szkół nr1. Czytała dzieciom bajki terapeutyczne. Tradycją już jest, że pierwszaki otrzymują wydane specjalnie na </a:t>
            </a:r>
            <a:r>
              <a:rPr lang="pl-PL" sz="1600" dirty="0" smtClean="0">
                <a:solidFill>
                  <a:srgbClr val="FFFFFF"/>
                </a:solidFill>
              </a:rPr>
              <a:t>tę </a:t>
            </a:r>
            <a:r>
              <a:rPr lang="pl-PL" sz="1600" dirty="0">
                <a:solidFill>
                  <a:srgbClr val="FFFFFF"/>
                </a:solidFill>
              </a:rPr>
              <a:t>okazję „Biblioteczne Wieści”, po czym </a:t>
            </a:r>
            <a:r>
              <a:rPr lang="pl-PL" sz="1600" dirty="0" smtClean="0">
                <a:solidFill>
                  <a:srgbClr val="FFFFFF"/>
                </a:solidFill>
              </a:rPr>
              <a:t>przystępują do </a:t>
            </a:r>
            <a:r>
              <a:rPr lang="pl-PL" sz="1600" dirty="0">
                <a:solidFill>
                  <a:srgbClr val="FFFFFF"/>
                </a:solidFill>
              </a:rPr>
              <a:t>uroczystego ślubowania.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endParaRPr kumimoji="0" lang="pl-PL" sz="16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75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Zrzut ekranu 2014-06-23 o 20.13.3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873" y="1255728"/>
            <a:ext cx="4186241" cy="31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7</a:t>
            </a: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czerwca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impreza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2191884" y="238041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dirty="0" smtClean="0">
                <a:solidFill>
                  <a:srgbClr val="FFFFFF"/>
                </a:solidFill>
              </a:rPr>
              <a:t>25 lat minęło…</a:t>
            </a:r>
            <a:endParaRPr lang="pl-PL" sz="2800" dirty="0">
              <a:solidFill>
                <a:srgbClr val="FFFFFF"/>
              </a:solidFill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191884" y="4615656"/>
            <a:ext cx="6731608" cy="2105819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sz="1600" dirty="0" smtClean="0">
                <a:solidFill>
                  <a:prstClr val="white"/>
                </a:solidFill>
              </a:rPr>
              <a:t>Po 25 </a:t>
            </a:r>
            <a:r>
              <a:rPr lang="pl-PL" sz="1600" dirty="0">
                <a:solidFill>
                  <a:prstClr val="white"/>
                </a:solidFill>
              </a:rPr>
              <a:t>latach od ukończenia szkoły podstawowej - przybyli do nas </a:t>
            </a:r>
            <a:r>
              <a:rPr lang="pl-PL" sz="1600" dirty="0" smtClean="0">
                <a:solidFill>
                  <a:prstClr val="white"/>
                </a:solidFill>
              </a:rPr>
              <a:t>absolwenci.</a:t>
            </a:r>
            <a:endParaRPr lang="pl-PL" sz="1600" dirty="0">
              <a:solidFill>
                <a:prstClr val="white"/>
              </a:solidFill>
            </a:endParaRPr>
          </a:p>
          <a:p>
            <a:r>
              <a:rPr lang="pl-PL" sz="1600" dirty="0">
                <a:solidFill>
                  <a:prstClr val="white"/>
                </a:solidFill>
              </a:rPr>
              <a:t>W auli szkoły gości przywitała pani Dyrektor </a:t>
            </a:r>
            <a:r>
              <a:rPr lang="pl-PL" sz="1600" b="1" dirty="0">
                <a:solidFill>
                  <a:prstClr val="white"/>
                </a:solidFill>
              </a:rPr>
              <a:t>Halina Gatner</a:t>
            </a:r>
            <a:r>
              <a:rPr lang="pl-PL" sz="1600" dirty="0">
                <a:solidFill>
                  <a:prstClr val="white"/>
                </a:solidFill>
              </a:rPr>
              <a:t>. Następnie </a:t>
            </a:r>
            <a:r>
              <a:rPr lang="pl-PL" sz="1600" b="1" dirty="0">
                <a:solidFill>
                  <a:prstClr val="white"/>
                </a:solidFill>
              </a:rPr>
              <a:t>Bogna Sikorowska-Gęborek</a:t>
            </a:r>
            <a:r>
              <a:rPr lang="pl-PL" sz="1600" dirty="0">
                <a:solidFill>
                  <a:prstClr val="white"/>
                </a:solidFill>
              </a:rPr>
              <a:t> sprawdziła obecność w klasie </a:t>
            </a:r>
            <a:r>
              <a:rPr lang="pl-PL" sz="1600" b="1" dirty="0">
                <a:solidFill>
                  <a:prstClr val="white"/>
                </a:solidFill>
              </a:rPr>
              <a:t>VIII a</a:t>
            </a:r>
            <a:r>
              <a:rPr lang="pl-PL" sz="1600" dirty="0">
                <a:solidFill>
                  <a:prstClr val="white"/>
                </a:solidFill>
              </a:rPr>
              <a:t> oraz </a:t>
            </a:r>
            <a:r>
              <a:rPr lang="pl-PL" sz="1600" b="1" dirty="0">
                <a:solidFill>
                  <a:prstClr val="white"/>
                </a:solidFill>
              </a:rPr>
              <a:t>VIII b</a:t>
            </a:r>
            <a:r>
              <a:rPr lang="pl-PL" sz="1600" dirty="0">
                <a:solidFill>
                  <a:prstClr val="white"/>
                </a:solidFill>
              </a:rPr>
              <a:t> (której była wychowawczynią). Pan </a:t>
            </a:r>
            <a:r>
              <a:rPr lang="pl-PL" sz="1600" b="1" dirty="0">
                <a:solidFill>
                  <a:prstClr val="white"/>
                </a:solidFill>
              </a:rPr>
              <a:t>Jan Kruk</a:t>
            </a:r>
            <a:r>
              <a:rPr lang="pl-PL" sz="1600" dirty="0">
                <a:solidFill>
                  <a:prstClr val="white"/>
                </a:solidFill>
              </a:rPr>
              <a:t>, wychowawca klasy </a:t>
            </a:r>
            <a:r>
              <a:rPr lang="pl-PL" sz="1600" b="1" dirty="0">
                <a:solidFill>
                  <a:prstClr val="white"/>
                </a:solidFill>
              </a:rPr>
              <a:t>VIII c</a:t>
            </a:r>
            <a:r>
              <a:rPr lang="pl-PL" sz="1600" dirty="0">
                <a:solidFill>
                  <a:prstClr val="white"/>
                </a:solidFill>
              </a:rPr>
              <a:t>, odczytał jedynie listę obecności – niestety, uczniowie nie dotarli na spotkanie.</a:t>
            </a:r>
          </a:p>
          <a:p>
            <a:r>
              <a:rPr lang="pl-PL" sz="1600" dirty="0">
                <a:solidFill>
                  <a:prstClr val="white"/>
                </a:solidFill>
              </a:rPr>
              <a:t>Kolejnym punktem programu było zwiedzanie szkoły – wywołało wiele wspomnień. Oficjalną część spotkania zakończyło wspólne zdjęcie.</a:t>
            </a:r>
            <a:endParaRPr kumimoji="0" lang="pl-PL" sz="2400" b="1" dirty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76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2014_06_07 25lat absolwenci-0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73" y="2710431"/>
            <a:ext cx="2054478" cy="1377912"/>
          </a:xfrm>
          <a:prstGeom prst="rect">
            <a:avLst/>
          </a:prstGeom>
        </p:spPr>
      </p:pic>
      <p:pic>
        <p:nvPicPr>
          <p:cNvPr id="3" name="Obraz 2" descr="2014_06_07 25lat absolwenci-0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078" y="1153755"/>
            <a:ext cx="5188933" cy="34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10</a:t>
            </a: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czerwca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2392363" y="514425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dirty="0">
                <a:solidFill>
                  <a:srgbClr val="FFFFFF"/>
                </a:solidFill>
              </a:rPr>
              <a:t>MISTRZ ORTOGRAFII – finał 2014</a:t>
            </a:r>
            <a:r>
              <a:rPr lang="cs-CZ" sz="2800" dirty="0">
                <a:solidFill>
                  <a:srgbClr val="FFFFFF"/>
                </a:solidFill>
              </a:rPr>
              <a:t> </a:t>
            </a:r>
            <a:endParaRPr lang="pl-PL" sz="2800" dirty="0">
              <a:solidFill>
                <a:srgbClr val="FFFFFF"/>
              </a:solidFill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501900" y="4607007"/>
            <a:ext cx="6294438" cy="1570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1600" dirty="0">
                <a:solidFill>
                  <a:srgbClr val="FFFFFF"/>
                </a:solidFill>
              </a:rPr>
              <a:t>W drugim semestrze roku szkolnego 2013/2014 został wznowiony konkurs „Mistrz Ortografii”. </a:t>
            </a:r>
            <a:endParaRPr lang="pl-PL" sz="1600" dirty="0" smtClean="0">
              <a:solidFill>
                <a:srgbClr val="FFFFFF"/>
              </a:solidFill>
            </a:endParaRPr>
          </a:p>
          <a:p>
            <a:r>
              <a:rPr lang="pl-PL" sz="1600" dirty="0">
                <a:solidFill>
                  <a:srgbClr val="FFFFFF"/>
                </a:solidFill>
              </a:rPr>
              <a:t>Zwycięzcami zostali </a:t>
            </a:r>
            <a:r>
              <a:rPr lang="pl-PL" sz="1600" dirty="0" smtClean="0">
                <a:solidFill>
                  <a:srgbClr val="FFFFFF"/>
                </a:solidFill>
              </a:rPr>
              <a:t>uczniowie:</a:t>
            </a:r>
          </a:p>
          <a:p>
            <a:r>
              <a:rPr lang="pl-PL" sz="1600" b="1" dirty="0" smtClean="0">
                <a:solidFill>
                  <a:srgbClr val="FFFFFF"/>
                </a:solidFill>
              </a:rPr>
              <a:t>Wiktoria </a:t>
            </a:r>
            <a:r>
              <a:rPr lang="pl-PL" sz="1600" b="1" dirty="0">
                <a:solidFill>
                  <a:srgbClr val="FFFFFF"/>
                </a:solidFill>
              </a:rPr>
              <a:t>Diakowska </a:t>
            </a:r>
            <a:r>
              <a:rPr lang="pl-PL" sz="1600" dirty="0">
                <a:solidFill>
                  <a:srgbClr val="FFFFFF"/>
                </a:solidFill>
              </a:rPr>
              <a:t>z klasy 6a (tytuł Mistrza Ortografii), </a:t>
            </a:r>
            <a:endParaRPr lang="pl-PL" sz="1600" dirty="0" smtClean="0">
              <a:solidFill>
                <a:srgbClr val="FFFFFF"/>
              </a:solidFill>
            </a:endParaRPr>
          </a:p>
          <a:p>
            <a:r>
              <a:rPr lang="pl-PL" sz="1600" b="1" dirty="0" smtClean="0">
                <a:solidFill>
                  <a:srgbClr val="FFFFFF"/>
                </a:solidFill>
              </a:rPr>
              <a:t>Adam </a:t>
            </a:r>
            <a:r>
              <a:rPr lang="pl-PL" sz="1600" b="1" dirty="0">
                <a:solidFill>
                  <a:srgbClr val="FFFFFF"/>
                </a:solidFill>
              </a:rPr>
              <a:t>Ciężkowski </a:t>
            </a:r>
            <a:r>
              <a:rPr lang="pl-PL" sz="1600" dirty="0">
                <a:solidFill>
                  <a:srgbClr val="FFFFFF"/>
                </a:solidFill>
              </a:rPr>
              <a:t>z klasy 6a (tytuł Pierwszego Wicemistrza Ortografii) i </a:t>
            </a:r>
            <a:r>
              <a:rPr lang="pl-PL" sz="1600" b="1" dirty="0">
                <a:solidFill>
                  <a:srgbClr val="FFFFFF"/>
                </a:solidFill>
              </a:rPr>
              <a:t>Weronika Bujok </a:t>
            </a:r>
            <a:r>
              <a:rPr lang="pl-PL" sz="1600" dirty="0">
                <a:solidFill>
                  <a:srgbClr val="FFFFFF"/>
                </a:solidFill>
              </a:rPr>
              <a:t>z klasy 5c (tytuł Drugiego Wicemistrza Ortografii</a:t>
            </a:r>
            <a:r>
              <a:rPr lang="pl-PL" sz="1600" dirty="0" smtClean="0">
                <a:solidFill>
                  <a:srgbClr val="FFFFFF"/>
                </a:solidFill>
              </a:rPr>
              <a:t>).</a:t>
            </a:r>
            <a:r>
              <a:rPr lang="cs-CZ" sz="1600" dirty="0" smtClean="0">
                <a:solidFill>
                  <a:srgbClr val="FFFFFF"/>
                </a:solidFill>
              </a:rPr>
              <a:t> </a:t>
            </a:r>
            <a:endParaRPr lang="cs-CZ" sz="1600" dirty="0">
              <a:solidFill>
                <a:srgbClr val="FFFFFF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77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Zrzut ekranu 2014-06-23 o 20.12.2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938" y="1648094"/>
            <a:ext cx="5935383" cy="26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12</a:t>
            </a: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czerwca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 gminny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2191884" y="594518"/>
            <a:ext cx="6294437" cy="923131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dirty="0">
                <a:solidFill>
                  <a:srgbClr val="FFFFFF"/>
                </a:solidFill>
              </a:rPr>
              <a:t>Konkurs Ekologiczny  </a:t>
            </a:r>
            <a:r>
              <a:rPr lang="pl-PL" sz="2800" b="1" dirty="0">
                <a:solidFill>
                  <a:srgbClr val="FFFFFF"/>
                </a:solidFill>
              </a:rPr>
              <a:t>”Przyroda moim najbliższym sąsiadem”</a:t>
            </a:r>
            <a:r>
              <a:rPr lang="pl-PL" sz="2800" dirty="0">
                <a:solidFill>
                  <a:srgbClr val="FFFFFF"/>
                </a:solidFill>
              </a:rPr>
              <a:t> - FINAŁ</a:t>
            </a:r>
            <a:r>
              <a:rPr lang="cs-CZ" sz="2800" dirty="0">
                <a:solidFill>
                  <a:srgbClr val="FFFFFF"/>
                </a:solidFill>
              </a:rPr>
              <a:t> </a:t>
            </a:r>
            <a:endParaRPr lang="pl-PL" sz="2800" dirty="0">
              <a:solidFill>
                <a:srgbClr val="FFFFFF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78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2014_06_12 konkurs ekologiczny-0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174" y="1635522"/>
            <a:ext cx="6423626" cy="48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12</a:t>
            </a: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czerwca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2269941" y="293740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dirty="0">
                <a:solidFill>
                  <a:srgbClr val="FFFFFF"/>
                </a:solidFill>
              </a:rPr>
              <a:t>ZAWODY MODELI LATAJĄCYCH</a:t>
            </a:r>
            <a:endParaRPr lang="cs-CZ" sz="2800" dirty="0">
              <a:solidFill>
                <a:srgbClr val="FFFFFF"/>
              </a:solidFill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269941" y="890338"/>
            <a:ext cx="6294438" cy="1570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1600" dirty="0">
                <a:solidFill>
                  <a:srgbClr val="FFFFFF"/>
                </a:solidFill>
              </a:rPr>
              <a:t>W tej  sportowej  rywalizacji uczestniczyli chłopcy z klasy od 1 do 4. Słoneczna pogoda i lekki wiatr pozwoliły rozegrać zaplanowane loty. Zgromadzona publiczność wspierała gorąco wszystkich młodych zawodników.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endParaRPr lang="cs-CZ" sz="1600" dirty="0" smtClean="0">
              <a:solidFill>
                <a:srgbClr val="FFFFFF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79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438669" y="5356132"/>
            <a:ext cx="6047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rgbClr val="FFFFFF"/>
                </a:solidFill>
              </a:rPr>
              <a:t>Dla najlepszych zawodników organizator – p. Hieronim Szewczyk - przygotował medale oraz nagrody rzeczowe.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endParaRPr kumimoji="0" lang="pl-PL" sz="20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3" name="Obraz 2" descr="2014_06_12 konkurs modele lat-0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66" y="2981325"/>
            <a:ext cx="1980275" cy="2974971"/>
          </a:xfrm>
          <a:prstGeom prst="rect">
            <a:avLst/>
          </a:prstGeom>
        </p:spPr>
      </p:pic>
      <p:pic>
        <p:nvPicPr>
          <p:cNvPr id="4" name="Obraz 3" descr="2014_06_12 konkurs modele la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155" y="2232862"/>
            <a:ext cx="4019126" cy="30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19 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lutego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konkurs zewn.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447675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2800" b="1" dirty="0" smtClean="0">
                <a:solidFill>
                  <a:schemeClr val="bg1"/>
                </a:solidFill>
              </a:rPr>
              <a:t>SKILLS BUILDER </a:t>
            </a:r>
            <a:endParaRPr kumimoji="0" lang="pl-PL" sz="2800" b="1" dirty="0">
              <a:solidFill>
                <a:schemeClr val="bg1"/>
              </a:solidFill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501900" y="4233510"/>
            <a:ext cx="6642100" cy="2487964"/>
          </a:xfrm>
          <a:prstGeom prst="rect">
            <a:avLst/>
          </a:prstGeom>
          <a:effectLst/>
        </p:spPr>
        <p:txBody>
          <a:bodyPr anchor="ctr">
            <a:normAutofit fontScale="62500" lnSpcReduction="2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sz="2400" dirty="0" smtClean="0">
                <a:solidFill>
                  <a:srgbClr val="FFFFFF"/>
                </a:solidFill>
              </a:rPr>
              <a:t>Reprezentowało nas ośmioro uczniów z klas 3 – 6, po dwóch z każdego poziomu. Ich indywidualne wyniki przedstawiają się następująco: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Na poziomie klas 3 Aleksandra Porębska z klasy 3c zajęła III miejsce.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Na poziomie klas 4 – 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I miejsce zdobyła Magda Rydzewska a II miejsce  Zuza Klocek – obie z klasy 4b.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Na poziomie klas 5 – 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I miejsce zdobyła Julia Furgał z klasy 5a, a II miejsce Klaudia Sobczuk z 5b.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Na poziomie klas 6 – II miejsce zajął Adam Ciężkowski z klasy 6a, a miejsce III Wiola Nieckarz z 6b.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Uczniów przygotowały panie: Agnieszka Troszok, Daria Wierzbicka-Lapczyk i Beata Niezborska-Klocek. 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8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5123" name="Picture 3" descr="C:\Users\Bogna\@ 2 WYDARZENIA 2013-14\2014_02_19 Skills Builder\2014_02_19 SKILLS BUILD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838" y="79642"/>
            <a:ext cx="5592826" cy="419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02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17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czerwca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2191884" y="594518"/>
            <a:ext cx="6294437" cy="923131"/>
          </a:xfrm>
          <a:prstGeom prst="rect">
            <a:avLst/>
          </a:prstGeom>
          <a:effectLst/>
        </p:spPr>
        <p:txBody>
          <a:bodyPr anchor="ctr">
            <a:normAutofit lnSpcReduction="100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>
                <a:solidFill>
                  <a:srgbClr val="FFFFFF"/>
                </a:solidFill>
              </a:rPr>
              <a:t>XVII Międzynarodowy Konkurs Wiedzy Biblijnej „Jonasz” 2013/2014</a:t>
            </a:r>
            <a:r>
              <a:rPr lang="cs-CZ" sz="2800" dirty="0">
                <a:solidFill>
                  <a:srgbClr val="FFFFFF"/>
                </a:solidFill>
              </a:rPr>
              <a:t> </a:t>
            </a:r>
            <a:endParaRPr lang="pl-PL" sz="2800" dirty="0">
              <a:solidFill>
                <a:srgbClr val="FFFFFF"/>
              </a:solidFill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501900" y="4660625"/>
            <a:ext cx="6294438" cy="1862823"/>
          </a:xfrm>
          <a:prstGeom prst="rect">
            <a:avLst/>
          </a:prstGeom>
          <a:effectLst/>
        </p:spPr>
        <p:txBody>
          <a:bodyPr anchor="ctr">
            <a:normAutofit fontScale="92500"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pl-PL" sz="2400" dirty="0">
                <a:solidFill>
                  <a:srgbClr val="FFFFFF"/>
                </a:solidFill>
              </a:rPr>
              <a:t>Finaliści:</a:t>
            </a:r>
            <a:endParaRPr lang="cs-CZ" sz="2400" dirty="0">
              <a:solidFill>
                <a:srgbClr val="FFFFFF"/>
              </a:solidFill>
            </a:endParaRPr>
          </a:p>
          <a:p>
            <a:r>
              <a:rPr lang="pl-PL" sz="2400" dirty="0">
                <a:solidFill>
                  <a:srgbClr val="FFFFFF"/>
                </a:solidFill>
              </a:rPr>
              <a:t>Marcin Sikora, </a:t>
            </a:r>
            <a:endParaRPr lang="cs-CZ" sz="2400" dirty="0">
              <a:solidFill>
                <a:srgbClr val="FFFFFF"/>
              </a:solidFill>
            </a:endParaRPr>
          </a:p>
          <a:p>
            <a:r>
              <a:rPr lang="pl-PL" sz="2400" dirty="0" smtClean="0">
                <a:solidFill>
                  <a:srgbClr val="FFFFFF"/>
                </a:solidFill>
              </a:rPr>
              <a:t>Mateusz Sikora,</a:t>
            </a:r>
            <a:endParaRPr lang="cs-CZ" sz="2400" dirty="0" smtClean="0">
              <a:solidFill>
                <a:srgbClr val="FFFFFF"/>
              </a:solidFill>
            </a:endParaRPr>
          </a:p>
          <a:p>
            <a:r>
              <a:rPr lang="pl-PL" sz="2400" dirty="0" smtClean="0">
                <a:solidFill>
                  <a:srgbClr val="FFFFFF"/>
                </a:solidFill>
              </a:rPr>
              <a:t>Justyna Bury z klasy 1c  Gimnazjum zajęła 3 miejsce </a:t>
            </a:r>
          </a:p>
          <a:p>
            <a:r>
              <a:rPr lang="pl-PL" sz="2400" dirty="0" smtClean="0">
                <a:solidFill>
                  <a:srgbClr val="FFFFFF"/>
                </a:solidFill>
              </a:rPr>
              <a:t>i </a:t>
            </a:r>
            <a:r>
              <a:rPr lang="pl-PL" sz="2400" dirty="0">
                <a:solidFill>
                  <a:srgbClr val="FFFFFF"/>
                </a:solidFill>
              </a:rPr>
              <a:t>została laureatką.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endParaRPr kumimoji="0" lang="pl-PL" sz="24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80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2" name="Obraz 1" descr="Obraz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06" y="2779983"/>
            <a:ext cx="2574468" cy="996443"/>
          </a:xfrm>
          <a:prstGeom prst="rect">
            <a:avLst/>
          </a:prstGeom>
        </p:spPr>
      </p:pic>
      <p:pic>
        <p:nvPicPr>
          <p:cNvPr id="3" name="Obraz 2" descr="WP_20140617_0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424" y="1696040"/>
            <a:ext cx="4980140" cy="27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w czerwcu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69277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wycieczka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191884" y="723493"/>
            <a:ext cx="6294437" cy="9231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TYDZIEŃ WYCIECZKOWY 2-6 VI</a:t>
            </a:r>
            <a:endParaRPr lang="pl-PL" sz="2800" dirty="0">
              <a:solidFill>
                <a:prstClr val="white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81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836443" y="1838737"/>
            <a:ext cx="198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FFFF"/>
                </a:solidFill>
                <a:latin typeface="Calibri"/>
              </a:rPr>
              <a:t>Czantoria – Soszów 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5376757" y="2691435"/>
            <a:ext cx="253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FFFF"/>
                </a:solidFill>
                <a:latin typeface="Calibri"/>
              </a:rPr>
              <a:t>Kopalnia </a:t>
            </a:r>
            <a:r>
              <a:rPr lang="pl-PL" dirty="0">
                <a:solidFill>
                  <a:srgbClr val="FFFFFF"/>
                </a:solidFill>
                <a:latin typeface="Calibri"/>
              </a:rPr>
              <a:t>Soli w Wieliczce </a:t>
            </a:r>
          </a:p>
        </p:txBody>
      </p:sp>
      <p:sp>
        <p:nvSpPr>
          <p:cNvPr id="5" name="Prostokąt 4"/>
          <p:cNvSpPr/>
          <p:nvPr/>
        </p:nvSpPr>
        <p:spPr>
          <a:xfrm>
            <a:off x="6104273" y="3971076"/>
            <a:ext cx="147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Kozia zagroda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996800" y="4794883"/>
            <a:ext cx="101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Pszczyna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843622" y="3601744"/>
            <a:ext cx="70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Wisła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976688" y="4866402"/>
            <a:ext cx="157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Tatry – Pieniny 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7310025" y="1864193"/>
            <a:ext cx="871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Pieniny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431703" y="3407046"/>
            <a:ext cx="2672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FFFF"/>
                </a:solidFill>
                <a:latin typeface="Calibri"/>
                <a:ea typeface="MS Mincho"/>
              </a:rPr>
              <a:t>Ośrodek </a:t>
            </a:r>
            <a:r>
              <a:rPr lang="pl-PL" dirty="0" smtClean="0">
                <a:solidFill>
                  <a:srgbClr val="FFFFFF"/>
                </a:solidFill>
                <a:latin typeface="Calibri"/>
                <a:ea typeface="MS Mincho"/>
              </a:rPr>
              <a:t>wypoczynkowy </a:t>
            </a:r>
            <a:r>
              <a:rPr lang="pl-PL" dirty="0">
                <a:solidFill>
                  <a:srgbClr val="FFFFFF"/>
                </a:solidFill>
                <a:latin typeface="Calibri"/>
                <a:ea typeface="MS Mincho"/>
              </a:rPr>
              <a:t>”Odys” </a:t>
            </a:r>
            <a:r>
              <a:rPr lang="pl-PL" dirty="0" smtClean="0">
                <a:solidFill>
                  <a:srgbClr val="FFFFFF"/>
                </a:solidFill>
                <a:latin typeface="Calibri"/>
                <a:ea typeface="MS Mincho"/>
              </a:rPr>
              <a:t>w Tresnej 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380256" y="4398379"/>
            <a:ext cx="13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Bielsko-Biała 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522206" y="2796659"/>
            <a:ext cx="1009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Chorzów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890483" y="5583490"/>
            <a:ext cx="318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FFFF"/>
                </a:solidFill>
                <a:latin typeface="Calibri"/>
              </a:rPr>
              <a:t>Cieszyn  - Muzeum </a:t>
            </a:r>
            <a:r>
              <a:rPr lang="pl-PL" dirty="0" smtClean="0">
                <a:solidFill>
                  <a:srgbClr val="FFFFFF"/>
                </a:solidFill>
                <a:latin typeface="Calibri"/>
              </a:rPr>
              <a:t>Drukarstwa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2522206" y="5668430"/>
            <a:ext cx="1707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ogniska </a:t>
            </a:r>
            <a:r>
              <a:rPr lang="pl-PL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klasowe 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2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w czerwcu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projekt, charytatywne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2836443" y="4650998"/>
            <a:ext cx="4895744" cy="1570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2000" dirty="0">
                <a:solidFill>
                  <a:srgbClr val="FFFFFF"/>
                </a:solidFill>
              </a:rPr>
              <a:t>POLA NADZIEI – podsumowanie </a:t>
            </a:r>
            <a:r>
              <a:rPr lang="pl-PL" sz="2000" dirty="0" smtClean="0">
                <a:solidFill>
                  <a:srgbClr val="FFFFFF"/>
                </a:solidFill>
              </a:rPr>
              <a:t>akcji 2013/14</a:t>
            </a:r>
            <a:r>
              <a:rPr lang="cs-CZ" sz="2000" dirty="0" smtClean="0">
                <a:solidFill>
                  <a:srgbClr val="FFFFFF"/>
                </a:solidFill>
              </a:rPr>
              <a:t> </a:t>
            </a:r>
            <a:endParaRPr lang="cs-CZ" sz="2000" dirty="0">
              <a:solidFill>
                <a:srgbClr val="FFFFFF"/>
              </a:solidFill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82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836443" y="780447"/>
            <a:ext cx="5099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Wymiana młodzieży w </a:t>
            </a:r>
            <a:r>
              <a:rPr lang="pl-PL" dirty="0" smtClean="0">
                <a:solidFill>
                  <a:srgbClr val="FFFFFF"/>
                </a:solidFill>
              </a:rPr>
              <a:t>ramach </a:t>
            </a:r>
            <a:r>
              <a:rPr lang="pl-PL" dirty="0">
                <a:solidFill>
                  <a:srgbClr val="FFFFFF"/>
                </a:solidFill>
              </a:rPr>
              <a:t>„Comenius”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smtClean="0">
                <a:solidFill>
                  <a:srgbClr val="FFFFFF"/>
                </a:solidFill>
              </a:rPr>
              <a:t> 12-18 VI</a:t>
            </a: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3" name="Obraz 2" descr="logo_comeniu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83" y="1239469"/>
            <a:ext cx="3248475" cy="1564682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2502340" y="3628878"/>
            <a:ext cx="5918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FFFFFF"/>
                </a:solidFill>
              </a:rPr>
              <a:t>17.06. 2014 </a:t>
            </a:r>
            <a:r>
              <a:rPr lang="pl-PL" sz="2000" dirty="0" smtClean="0">
                <a:solidFill>
                  <a:srgbClr val="FFFFFF"/>
                </a:solidFill>
              </a:rPr>
              <a:t> - Rozpropagowanie </a:t>
            </a:r>
            <a:r>
              <a:rPr lang="pl-PL" sz="2000" dirty="0">
                <a:solidFill>
                  <a:srgbClr val="FFFFFF"/>
                </a:solidFill>
              </a:rPr>
              <a:t>akcji </a:t>
            </a:r>
            <a:r>
              <a:rPr lang="pl-PL" sz="2000" dirty="0" smtClean="0">
                <a:solidFill>
                  <a:srgbClr val="FFFFFF"/>
                </a:solidFill>
              </a:rPr>
              <a:t>Święta </a:t>
            </a:r>
            <a:r>
              <a:rPr lang="pl-PL" sz="2000" dirty="0">
                <a:solidFill>
                  <a:srgbClr val="FFFFFF"/>
                </a:solidFill>
              </a:rPr>
              <a:t>Wolnych Książek „Bookcrossing”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w czerwcu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j.ang., obóz, 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83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483919" y="871538"/>
            <a:ext cx="6284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28905" algn="l"/>
              </a:tabLst>
            </a:pPr>
            <a:r>
              <a:rPr lang="pl-PL" sz="2400" dirty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MS Mincho"/>
                <a:cs typeface="Times New Roman"/>
              </a:rPr>
              <a:t>Spotkania z Amerykanami: 4.06 oraz 12.06.2014</a:t>
            </a:r>
            <a:endParaRPr lang="cs-CZ" sz="2400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311001" y="4021700"/>
            <a:ext cx="6640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„ASTRA 2014</a:t>
            </a:r>
            <a:r>
              <a:rPr lang="pl-PL" sz="2400" dirty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” w </a:t>
            </a:r>
            <a:r>
              <a:rPr lang="pl-PL" sz="2400" dirty="0" smtClean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Bystrzycy </a:t>
            </a:r>
            <a:r>
              <a:rPr lang="pl-PL" sz="2400" dirty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w Czechach – przygotowanie i zorganizowanie obozu zamiejscowego w Bystrzycy, we współpracy </a:t>
            </a:r>
            <a:endParaRPr lang="pl-PL" sz="2400" dirty="0" smtClean="0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z </a:t>
            </a:r>
            <a:r>
              <a:rPr lang="pl-PL" sz="2400" dirty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Domem Dzieci i Młodzieży z Trzyńca.</a:t>
            </a:r>
            <a:r>
              <a:rPr lang="cs-CZ" sz="2400" dirty="0">
                <a:solidFill>
                  <a:srgbClr val="FFFFFF"/>
                </a:solidFill>
                <a:latin typeface="Calibri"/>
              </a:rPr>
              <a:t> </a:t>
            </a:r>
            <a:endParaRPr lang="pl-PL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311001" y="2512559"/>
            <a:ext cx="6659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Festiwal Pieśni Religijnej „Nutka do nieba” </a:t>
            </a:r>
            <a:endParaRPr lang="pl-PL" sz="2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0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w czerwcu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bezpieczeństwo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84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186387" y="751861"/>
            <a:ext cx="4320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FFFFFF"/>
                </a:solidFill>
                <a:latin typeface="Calibri"/>
              </a:rPr>
              <a:t>Karta rowerowa BRD </a:t>
            </a:r>
            <a:r>
              <a:rPr lang="pl-PL" sz="2800" dirty="0" smtClean="0">
                <a:solidFill>
                  <a:srgbClr val="FFFFFF"/>
                </a:solidFill>
                <a:latin typeface="Calibri"/>
              </a:rPr>
              <a:t> - 13 VI</a:t>
            </a:r>
            <a:endParaRPr lang="cs-CZ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710016" y="2964997"/>
            <a:ext cx="3189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rgbClr val="FFFFFF"/>
                </a:solidFill>
                <a:highlight>
                  <a:srgbClr val="00FF00"/>
                </a:highlight>
                <a:latin typeface="Calibri"/>
                <a:ea typeface="Calibri"/>
                <a:cs typeface="Times New Roman"/>
              </a:rPr>
              <a:t>Konkurs BRD, 14 marca 2014</a:t>
            </a:r>
            <a:r>
              <a:rPr lang="cs-CZ" sz="2000" dirty="0">
                <a:solidFill>
                  <a:srgbClr val="FFFFFF"/>
                </a:solidFill>
                <a:latin typeface="Calibri"/>
              </a:rPr>
              <a:t>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0190" y="3590569"/>
            <a:ext cx="64026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l-PL" sz="24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Mikołaj Nalepa, kl. 3b </a:t>
            </a:r>
            <a:r>
              <a:rPr lang="pl-PL" sz="2400" dirty="0" err="1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gim</a:t>
            </a:r>
            <a:r>
              <a:rPr lang="pl-PL" sz="24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. -1 miejsce w gminie na torze przeszkód.</a:t>
            </a:r>
            <a:endParaRPr lang="cs-CZ" sz="2400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l-PL" sz="24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Kacper Ciszek, kl. 3b </a:t>
            </a:r>
            <a:r>
              <a:rPr lang="pl-PL" sz="2400" dirty="0" err="1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gim</a:t>
            </a:r>
            <a:r>
              <a:rPr lang="pl-PL" sz="24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pl-PL" sz="24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- 2 </a:t>
            </a:r>
            <a:r>
              <a:rPr lang="pl-PL" sz="24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miejsce w gminie na torze przeszkód.</a:t>
            </a:r>
            <a:endParaRPr lang="cs-CZ" sz="2400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pl-PL" sz="24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Anna Kowalczyk kl. 6 </a:t>
            </a:r>
            <a:r>
              <a:rPr lang="pl-PL" sz="24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- 2 </a:t>
            </a:r>
            <a:r>
              <a:rPr lang="pl-PL" sz="24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miejsce w gminie w teście.</a:t>
            </a:r>
            <a:r>
              <a:rPr lang="cs-CZ" sz="2400" dirty="0">
                <a:solidFill>
                  <a:srgbClr val="FFFFFF"/>
                </a:solidFill>
                <a:latin typeface="Calibri"/>
              </a:rPr>
              <a:t> </a:t>
            </a:r>
            <a:endParaRPr lang="pl-PL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599318" y="2084054"/>
            <a:ext cx="1613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>
                <a:solidFill>
                  <a:srgbClr val="FFFFFF"/>
                </a:solidFill>
                <a:highlight>
                  <a:srgbClr val="00FF00"/>
                </a:highlight>
                <a:latin typeface="Calibri"/>
                <a:ea typeface="Calibri"/>
                <a:cs typeface="Times New Roman"/>
              </a:rPr>
              <a:t>Post scriptum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W ciągu roku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85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83847" y="327257"/>
            <a:ext cx="65029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FFFFFF"/>
                </a:solidFill>
              </a:rPr>
              <a:t>Turniej Szachowy o Mistrzostwo </a:t>
            </a:r>
            <a:endParaRPr lang="pl-PL" sz="2800" dirty="0" smtClean="0">
              <a:solidFill>
                <a:srgbClr val="FFFFFF"/>
              </a:solidFill>
            </a:endParaRPr>
          </a:p>
          <a:p>
            <a:pPr algn="ctr"/>
            <a:r>
              <a:rPr lang="pl-PL" sz="2800" dirty="0" smtClean="0">
                <a:solidFill>
                  <a:srgbClr val="FFFFFF"/>
                </a:solidFill>
              </a:rPr>
              <a:t>ZS1 Skoczów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669117" y="3087367"/>
            <a:ext cx="51462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Zwyciężył Michał Padło 1b G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2. Miejsce Zuzanna Araszkiewicz 1b </a:t>
            </a:r>
            <a:r>
              <a:rPr lang="pl-PL" b="1" dirty="0">
                <a:solidFill>
                  <a:srgbClr val="FFFFFF"/>
                </a:solidFill>
              </a:rPr>
              <a:t>G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2. Miejsce Szymon Gabryś 3c </a:t>
            </a:r>
            <a:r>
              <a:rPr lang="pl-PL" dirty="0" smtClean="0">
                <a:solidFill>
                  <a:srgbClr val="FFFFFF"/>
                </a:solidFill>
              </a:rPr>
              <a:t>SP 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W Klasyfikacji Dziewcząt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pl-PL" dirty="0" smtClean="0">
                <a:solidFill>
                  <a:srgbClr val="FFFFFF"/>
                </a:solidFill>
              </a:rPr>
              <a:t>1 </a:t>
            </a:r>
            <a:r>
              <a:rPr lang="pl-PL" dirty="0">
                <a:solidFill>
                  <a:srgbClr val="FFFFFF"/>
                </a:solidFill>
              </a:rPr>
              <a:t>Miejsce Zuzanna Araszkiewicz 1b </a:t>
            </a:r>
            <a:r>
              <a:rPr lang="pl-PL" dirty="0" smtClean="0">
                <a:solidFill>
                  <a:srgbClr val="FFFFFF"/>
                </a:solidFill>
              </a:rPr>
              <a:t>G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2 </a:t>
            </a:r>
            <a:r>
              <a:rPr lang="pl-PL" dirty="0">
                <a:solidFill>
                  <a:srgbClr val="FFFFFF"/>
                </a:solidFill>
              </a:rPr>
              <a:t>Miejsce Marta Wajdzik 1b </a:t>
            </a:r>
            <a:r>
              <a:rPr lang="pl-PL" dirty="0" smtClean="0">
                <a:solidFill>
                  <a:srgbClr val="FFFFFF"/>
                </a:solidFill>
              </a:rPr>
              <a:t>G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3 Miejsce Barbara Kulawska </a:t>
            </a:r>
            <a:r>
              <a:rPr lang="pl-PL" dirty="0" smtClean="0">
                <a:solidFill>
                  <a:srgbClr val="FFFFFF"/>
                </a:solidFill>
              </a:rPr>
              <a:t>1c G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W Klasyfikacji </a:t>
            </a:r>
            <a:r>
              <a:rPr lang="pl-PL" b="1" dirty="0">
                <a:solidFill>
                  <a:srgbClr val="FFFFFF"/>
                </a:solidFill>
              </a:rPr>
              <a:t>Szkoły </a:t>
            </a:r>
            <a:r>
              <a:rPr lang="pl-PL" b="1" dirty="0" smtClean="0">
                <a:solidFill>
                  <a:srgbClr val="FFFFFF"/>
                </a:solidFill>
              </a:rPr>
              <a:t>Podstawowej:</a:t>
            </a:r>
          </a:p>
          <a:p>
            <a:r>
              <a:rPr lang="pl-PL" dirty="0" smtClean="0">
                <a:solidFill>
                  <a:srgbClr val="FFFFFF"/>
                </a:solidFill>
              </a:rPr>
              <a:t>1 </a:t>
            </a:r>
            <a:r>
              <a:rPr lang="pl-PL" dirty="0">
                <a:solidFill>
                  <a:srgbClr val="FFFFFF"/>
                </a:solidFill>
              </a:rPr>
              <a:t>Miejsce Szymon Gabryś 3c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2 Miejsce Tymoteusz Dadok 3a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3 Miejsce Jędrzej Ogórek 3c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5" name="Obraz 4" descr="szachy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480717"/>
            <a:ext cx="1896589" cy="2528785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395380" y="1503997"/>
            <a:ext cx="6522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W roku szkolnym 2013/2014 rozegrano 7 turniejów szachowych o mistrzostwo naszej </a:t>
            </a:r>
            <a:r>
              <a:rPr lang="pl-PL" dirty="0" smtClean="0">
                <a:solidFill>
                  <a:srgbClr val="FFFFFF"/>
                </a:solidFill>
              </a:rPr>
              <a:t>szkoły.</a:t>
            </a:r>
          </a:p>
          <a:p>
            <a:pPr algn="ctr"/>
            <a:r>
              <a:rPr lang="pl-PL" dirty="0">
                <a:solidFill>
                  <a:srgbClr val="FFFFFF"/>
                </a:solidFill>
              </a:rPr>
              <a:t>Łącznie w Turniejach </a:t>
            </a:r>
            <a:r>
              <a:rPr lang="pl-PL" dirty="0" smtClean="0">
                <a:solidFill>
                  <a:srgbClr val="FFFFFF"/>
                </a:solidFill>
              </a:rPr>
              <a:t>– organizowanych przez p. Henryka Linerta – </a:t>
            </a:r>
          </a:p>
          <a:p>
            <a:pPr algn="ctr"/>
            <a:r>
              <a:rPr lang="pl-PL" dirty="0" smtClean="0">
                <a:solidFill>
                  <a:srgbClr val="FFFFFF"/>
                </a:solidFill>
              </a:rPr>
              <a:t>wzięło </a:t>
            </a:r>
            <a:r>
              <a:rPr lang="pl-PL" dirty="0">
                <a:solidFill>
                  <a:srgbClr val="FFFFFF"/>
                </a:solidFill>
              </a:rPr>
              <a:t>udział 20 szachistów.</a:t>
            </a:r>
            <a:endParaRPr lang="cs-CZ" dirty="0">
              <a:solidFill>
                <a:srgbClr val="FFFFFF"/>
              </a:solidFill>
            </a:endParaRPr>
          </a:p>
          <a:p>
            <a:pPr algn="ctr"/>
            <a:r>
              <a:rPr lang="pl-PL" dirty="0">
                <a:solidFill>
                  <a:srgbClr val="FFFFFF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w II semestrze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86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371533" y="63952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Konkurs </a:t>
            </a:r>
            <a:r>
              <a:rPr lang="pl-PL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plastyczny</a:t>
            </a:r>
            <a:r>
              <a:rPr lang="cs-CZ" sz="2000" dirty="0" smtClean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 </a:t>
            </a:r>
            <a:r>
              <a:rPr lang="pl-PL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"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Bezpieczne zabawy"</a:t>
            </a:r>
            <a:endParaRPr lang="cs-CZ" sz="2000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marzec 2014</a:t>
            </a:r>
            <a:endParaRPr lang="cs-CZ" sz="2000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071626" y="2627382"/>
            <a:ext cx="4845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Konkurs </a:t>
            </a:r>
            <a:r>
              <a:rPr lang="pl-PL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plastyczny Musica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Sacra</a:t>
            </a:r>
            <a:endParaRPr lang="cs-CZ" sz="2000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maj 2014</a:t>
            </a:r>
            <a:endParaRPr lang="cs-CZ" sz="2000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73029" y="3762892"/>
            <a:ext cx="4106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000" dirty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Konkurs </a:t>
            </a:r>
            <a:r>
              <a:rPr lang="pl-PL" sz="2000" dirty="0" smtClean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plastyczny</a:t>
            </a:r>
            <a:r>
              <a:rPr lang="cs-CZ" sz="2000" dirty="0" smtClean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MS Mincho"/>
                <a:cs typeface="Times New Roman"/>
              </a:rPr>
              <a:t> </a:t>
            </a:r>
            <a:r>
              <a:rPr lang="pl-PL" sz="2000" dirty="0" smtClean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"</a:t>
            </a:r>
            <a:r>
              <a:rPr lang="pl-PL" sz="2000" dirty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Świat czterech łap"</a:t>
            </a:r>
            <a:endParaRPr lang="cs-CZ" sz="2000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pl-PL" sz="2000" dirty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marzec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2014</a:t>
            </a:r>
            <a:endParaRPr lang="cs-CZ" sz="2000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811462" y="5199597"/>
            <a:ext cx="5357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Konkurs </a:t>
            </a:r>
            <a:r>
              <a:rPr lang="pl-PL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plastyczny</a:t>
            </a:r>
            <a:r>
              <a:rPr lang="cs-CZ" sz="2000" dirty="0" smtClean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 - </a:t>
            </a:r>
            <a:r>
              <a:rPr lang="pl-PL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zachowaj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trzeźwy umysł:</a:t>
            </a:r>
            <a:endParaRPr lang="cs-CZ" sz="2000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"Mój czas"</a:t>
            </a:r>
            <a:endParaRPr lang="cs-CZ" sz="2000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czerwiec 2014</a:t>
            </a:r>
            <a:endParaRPr lang="cs-CZ" sz="2000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073109" y="1612757"/>
            <a:ext cx="2480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Konkursy modelarski</a:t>
            </a:r>
            <a:r>
              <a:rPr lang="cs-CZ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</a:t>
            </a:r>
            <a:endParaRPr lang="cs-CZ" sz="2000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11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W ciągu roku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Konkurs, świetlica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87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7022" y="1894700"/>
            <a:ext cx="1967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MS Mincho"/>
              </a:rPr>
              <a:t>ENGLISH EXPERT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037107" y="1169734"/>
            <a:ext cx="1787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MS Mincho"/>
              </a:rPr>
              <a:t>SPELLING </a:t>
            </a:r>
            <a:r>
              <a:rPr lang="pl-PL" sz="2000" b="1" dirty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MS Mincho"/>
              </a:rPr>
              <a:t>QUIZ</a:t>
            </a:r>
            <a:r>
              <a:rPr lang="cs-CZ" sz="2000" dirty="0">
                <a:solidFill>
                  <a:srgbClr val="FFFFFF"/>
                </a:solidFill>
                <a:latin typeface="Calibri"/>
              </a:rPr>
              <a:t>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391708" y="523622"/>
            <a:ext cx="3161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dirty="0" smtClean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MS Mincho"/>
                <a:cs typeface="Times New Roman"/>
              </a:rPr>
              <a:t>Konkurs plastyczny </a:t>
            </a:r>
            <a:r>
              <a:rPr lang="pl-PL" sz="2000" dirty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MS Mincho"/>
                <a:cs typeface="Times New Roman"/>
              </a:rPr>
              <a:t>„Mojżesz</a:t>
            </a:r>
            <a:r>
              <a:rPr lang="cs-CZ" sz="2000" dirty="0">
                <a:solidFill>
                  <a:srgbClr val="FFFFFF"/>
                </a:solidFill>
                <a:latin typeface="Calibri"/>
              </a:rPr>
              <a:t>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559583" y="3745871"/>
            <a:ext cx="2815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dirty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Konkurs „Trzymaj formę”</a:t>
            </a:r>
            <a:r>
              <a:rPr lang="cs-CZ" sz="2000" dirty="0">
                <a:solidFill>
                  <a:srgbClr val="FFFFFF"/>
                </a:solidFill>
                <a:latin typeface="Calibri"/>
              </a:rPr>
              <a:t>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745774" y="4721306"/>
            <a:ext cx="4873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Konkurs dla dziecka najlepiej wykonującego ćwiczenia, dla najgrzeczniejszego dziecka oraz </a:t>
            </a:r>
            <a:r>
              <a:rPr lang="pl-PL" sz="2000" dirty="0" smtClean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dla dziecka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najładniej malującego stopą</a:t>
            </a:r>
            <a:r>
              <a:rPr lang="cs-CZ" sz="2000" dirty="0">
                <a:solidFill>
                  <a:srgbClr val="FFFFFF"/>
                </a:solidFill>
                <a:latin typeface="Calibri"/>
              </a:rPr>
              <a:t>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731009" y="2781270"/>
            <a:ext cx="2387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„Poznajemy zawody”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W ciągu roku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Konkurs, projekt, charytatywne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88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300484" y="686872"/>
            <a:ext cx="473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Całoroczny </a:t>
            </a:r>
            <a:r>
              <a:rPr lang="pl-PL" dirty="0" smtClean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konkurs SU </a:t>
            </a:r>
            <a:r>
              <a:rPr lang="pl-PL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o tytuł „SUPERKLASY”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646804" y="2405500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Korki” – zbieranie plastikowych nakrętek 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416282" y="5327054"/>
            <a:ext cx="4040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rgbClr val="FFFFFF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</a:rPr>
              <a:t>Projekt unijny „</a:t>
            </a:r>
            <a:r>
              <a:rPr lang="pl-PL" dirty="0">
                <a:solidFill>
                  <a:srgbClr val="FFFFFF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</a:rPr>
              <a:t>Postaw na siebie”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080665" y="1511930"/>
            <a:ext cx="28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„Cała Polska czyta dzieciom”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932052" y="3418959"/>
            <a:ext cx="5522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Konkurs </a:t>
            </a:r>
            <a:r>
              <a:rPr lang="pl-PL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ekologiczny</a:t>
            </a:r>
            <a:r>
              <a:rPr lang="cs-CZ" dirty="0" smtClean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 </a:t>
            </a:r>
            <a:r>
              <a:rPr lang="pl-PL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„</a:t>
            </a:r>
            <a:r>
              <a:rPr lang="pl-PL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Żywność a </a:t>
            </a:r>
            <a:r>
              <a:rPr lang="pl-PL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zdrowie”</a:t>
            </a:r>
            <a:endParaRPr lang="cs-CZ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932052" y="4346302"/>
            <a:ext cx="5244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Działania w ramach Szkoły Współpracy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W II semestrze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Test, diagnoza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89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01874" y="2129483"/>
            <a:ext cx="4040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rgbClr val="FFFFFF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</a:rPr>
              <a:t>Badanie wyników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62224" y="809764"/>
            <a:ext cx="5892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Udział w diagnozie umiejętności matematycznych uczniów szkół podstawowych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DUMa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.</a:t>
            </a:r>
            <a:r>
              <a:rPr lang="cs-CZ" sz="2000" dirty="0">
                <a:solidFill>
                  <a:srgbClr val="FFFFFF"/>
                </a:solidFill>
                <a:latin typeface="Calibri"/>
              </a:rPr>
              <a:t>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162175" y="3249682"/>
            <a:ext cx="6981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Udział w ogólnopolskim projekcie edukacyjnym „Lepsza Szkoła” </a:t>
            </a:r>
            <a:endParaRPr lang="pl-PL" sz="2000" dirty="0" smtClean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pl-PL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prowadzonym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przez Gdańskie Wydawnictwo Oświatowe</a:t>
            </a:r>
            <a:r>
              <a:rPr lang="cs-CZ" sz="2000" dirty="0">
                <a:solidFill>
                  <a:srgbClr val="FFFFFF"/>
                </a:solidFill>
                <a:latin typeface="Calibri"/>
              </a:rPr>
              <a:t>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oleTekstowe 11"/>
          <p:cNvSpPr txBox="1"/>
          <p:nvPr/>
        </p:nvSpPr>
        <p:spPr>
          <a:xfrm>
            <a:off x="3935610" y="5114538"/>
            <a:ext cx="2658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I wiele innych imprez </a:t>
            </a:r>
            <a:r>
              <a:rPr lang="pl-PL" sz="2000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pl-P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27 </a:t>
            </a:r>
            <a:endParaRPr kumimoji="0" lang="pl-PL" b="1" dirty="0">
              <a:solidFill>
                <a:srgbClr val="254061"/>
              </a:solidFill>
            </a:endParaRP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lutego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impreza</a:t>
            </a:r>
            <a:endParaRPr kumimoji="0" lang="pl-PL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4" name="PoleTekstowe 13"/>
          <p:cNvSpPr txBox="1"/>
          <p:nvPr/>
        </p:nvSpPr>
        <p:spPr>
          <a:xfrm>
            <a:off x="2436813" y="317500"/>
            <a:ext cx="6294437" cy="5540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2800" b="1" dirty="0" smtClean="0">
                <a:solidFill>
                  <a:schemeClr val="bg1"/>
                </a:solidFill>
              </a:rPr>
              <a:t>PODSUMOWALIŚMY I PÓŁROCZE</a:t>
            </a:r>
            <a:endParaRPr kumimoji="0" lang="pl-PL" sz="2800" b="1" dirty="0">
              <a:solidFill>
                <a:schemeClr val="bg1"/>
              </a:solidFill>
            </a:endParaRPr>
          </a:p>
        </p:txBody>
      </p:sp>
      <p:sp useBgFill="1">
        <p:nvSpPr>
          <p:cNvPr id="17" name="PoleTekstowe 16"/>
          <p:cNvSpPr txBox="1"/>
          <p:nvPr/>
        </p:nvSpPr>
        <p:spPr>
          <a:xfrm>
            <a:off x="2501900" y="4772025"/>
            <a:ext cx="6294438" cy="1570038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pl-PL" sz="1600" dirty="0">
                <a:solidFill>
                  <a:srgbClr val="FFFFFF"/>
                </a:solidFill>
              </a:rPr>
              <a:t>Co roku w </a:t>
            </a:r>
            <a:r>
              <a:rPr lang="pl-PL" sz="1600" dirty="0" smtClean="0">
                <a:solidFill>
                  <a:srgbClr val="FFFFFF"/>
                </a:solidFill>
              </a:rPr>
              <a:t> tłusty czwartek  </a:t>
            </a:r>
            <a:r>
              <a:rPr lang="pl-PL" sz="1600" dirty="0">
                <a:solidFill>
                  <a:srgbClr val="FFFFFF"/>
                </a:solidFill>
              </a:rPr>
              <a:t>spotykamy się na podsumowaniu I semestru </a:t>
            </a:r>
            <a:r>
              <a:rPr lang="pl-PL" sz="1600" dirty="0" smtClean="0">
                <a:solidFill>
                  <a:srgbClr val="FFFFFF"/>
                </a:solidFill>
              </a:rPr>
              <a:t>nauki.</a:t>
            </a:r>
            <a:r>
              <a:rPr lang="cs-CZ" sz="1600" dirty="0">
                <a:solidFill>
                  <a:srgbClr val="FFFFFF"/>
                </a:solidFill>
              </a:rPr>
              <a:t> </a:t>
            </a:r>
            <a:r>
              <a:rPr lang="pl-PL" sz="1600" dirty="0" smtClean="0">
                <a:solidFill>
                  <a:srgbClr val="FFFFFF"/>
                </a:solidFill>
              </a:rPr>
              <a:t>Uroczystość rozpoczął nasz </a:t>
            </a:r>
            <a:r>
              <a:rPr lang="pl-PL" sz="1600" dirty="0">
                <a:solidFill>
                  <a:srgbClr val="FFFFFF"/>
                </a:solidFill>
              </a:rPr>
              <a:t>szkolny chór „Forte” i zespół flecistów.</a:t>
            </a:r>
            <a:endParaRPr lang="cs-CZ" sz="1600" dirty="0">
              <a:solidFill>
                <a:srgbClr val="FFFFFF"/>
              </a:solidFill>
            </a:endParaRPr>
          </a:p>
          <a:p>
            <a:pPr algn="ctr"/>
            <a:r>
              <a:rPr lang="pl-PL" sz="1600" dirty="0" smtClean="0">
                <a:solidFill>
                  <a:srgbClr val="FFFFFF"/>
                </a:solidFill>
              </a:rPr>
              <a:t>Pani Dyrektor podziękowała </a:t>
            </a:r>
            <a:r>
              <a:rPr lang="pl-PL" sz="1600" dirty="0">
                <a:solidFill>
                  <a:srgbClr val="FFFFFF"/>
                </a:solidFill>
              </a:rPr>
              <a:t>uczniom za doskonałe wyniki w nauce, zachowanie, frekwencję na szkolnych zajęciach. Rodzicom zaś pogratulowała świetnej pracy wychowawczej. </a:t>
            </a:r>
            <a:endParaRPr lang="cs-CZ" sz="1600" dirty="0">
              <a:solidFill>
                <a:srgbClr val="FFFFFF"/>
              </a:solidFill>
            </a:endParaRPr>
          </a:p>
          <a:p>
            <a:pPr algn="ctr"/>
            <a:r>
              <a:rPr lang="pl-PL" sz="1600" dirty="0">
                <a:solidFill>
                  <a:srgbClr val="FFFFFF"/>
                </a:solidFill>
              </a:rPr>
              <a:t>Na spotkanie przybyli także przyjaciele szkoły, którzy w różnorodnej formie pomagają uczynić z naszej szkoły miejsce miłe, </a:t>
            </a:r>
            <a:r>
              <a:rPr lang="pl-PL" sz="1600" dirty="0" smtClean="0">
                <a:solidFill>
                  <a:srgbClr val="FFFFFF"/>
                </a:solidFill>
              </a:rPr>
              <a:t>sympatyczne</a:t>
            </a:r>
          </a:p>
          <a:p>
            <a:pPr algn="ctr"/>
            <a:r>
              <a:rPr lang="pl-PL" sz="1600" dirty="0" smtClean="0">
                <a:solidFill>
                  <a:srgbClr val="FFFFFF"/>
                </a:solidFill>
              </a:rPr>
              <a:t>i </a:t>
            </a:r>
            <a:r>
              <a:rPr lang="pl-PL" sz="1600" dirty="0">
                <a:solidFill>
                  <a:srgbClr val="FFFFFF"/>
                </a:solidFill>
              </a:rPr>
              <a:t>przyjazne uczniom. </a:t>
            </a:r>
            <a:endParaRPr kumimoji="0" lang="pl-PL" sz="16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36A4F88-E326-664E-95D9-97B710403A9E}" type="slidenum">
              <a:rPr kumimoji="0" lang="pl-PL">
                <a:solidFill>
                  <a:srgbClr val="B9CDE5"/>
                </a:solidFill>
              </a:rPr>
              <a:pPr eaLnBrk="1" hangingPunct="1"/>
              <a:t>9</a:t>
            </a:fld>
            <a:endParaRPr kumimoji="0" lang="pl-PL" dirty="0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ZS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pic>
        <p:nvPicPr>
          <p:cNvPr id="6146" name="Picture 2" descr="C:\Users\Bogna\@ 2 WYDARZENIA 2013-14\2014_02_27 podsum I semestr\2014_02_27 podsum I semestr-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691" y="1001713"/>
            <a:ext cx="4512456" cy="3384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>
                <a:solidFill>
                  <a:srgbClr val="254061"/>
                </a:solidFill>
              </a:rPr>
              <a:t>cały </a:t>
            </a:r>
          </a:p>
          <a:p>
            <a:pPr algn="ctr" eaLnBrk="1" hangingPunct="1"/>
            <a:r>
              <a:rPr kumimoji="0" lang="pl-PL" b="1">
                <a:solidFill>
                  <a:srgbClr val="254061"/>
                </a:solidFill>
              </a:rPr>
              <a:t>semestr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1400" b="1">
                <a:solidFill>
                  <a:srgbClr val="254061"/>
                </a:solidFill>
              </a:rPr>
              <a:t>kółka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7AC513A8-49F5-9C40-9B86-8FEF5718352E}" type="slidenum">
              <a:rPr kumimoji="0" lang="pl-PL">
                <a:solidFill>
                  <a:srgbClr val="B9CDE5"/>
                </a:solidFill>
              </a:rPr>
              <a:pPr eaLnBrk="1" hangingPunct="1"/>
              <a:t>90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3452813" y="242888"/>
            <a:ext cx="3384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r>
              <a:rPr lang="pl-PL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KÓŁKA ZAINTERESOWAŃ</a:t>
            </a:r>
          </a:p>
        </p:txBody>
      </p:sp>
      <p:sp>
        <p:nvSpPr>
          <p:cNvPr id="90119" name="Prostokąt 2"/>
          <p:cNvSpPr>
            <a:spLocks noChangeArrowheads="1"/>
          </p:cNvSpPr>
          <p:nvPr/>
        </p:nvSpPr>
        <p:spPr bwMode="auto">
          <a:xfrm>
            <a:off x="2135188" y="781387"/>
            <a:ext cx="7008812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  <a:cs typeface="Calibri" charset="0"/>
              </a:rPr>
              <a:t>Koło przyrodniczo-fizyczne – M. Porębski 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  <a:cs typeface="Calibri" charset="0"/>
              </a:rPr>
              <a:t>Kółko biblijno-liturgicznego – B. Nawrat-Kłósko, W. Łyżbicki,</a:t>
            </a:r>
            <a:r>
              <a:rPr lang="pl-PL" sz="2000" noProof="1" smtClean="0">
                <a:solidFill>
                  <a:srgbClr val="FFFFFF"/>
                </a:solidFill>
              </a:rPr>
              <a:t> </a:t>
            </a:r>
            <a:r>
              <a:rPr lang="pl-PL" sz="2000" noProof="1" smtClean="0">
                <a:solidFill>
                  <a:srgbClr val="FFFFFF"/>
                </a:solidFill>
                <a:cs typeface="Calibri" charset="0"/>
              </a:rPr>
              <a:t>D. Kacyrz</a:t>
            </a:r>
            <a:endParaRPr lang="pl-PL" sz="2000" noProof="1" smtClean="0">
              <a:solidFill>
                <a:srgbClr val="FFFF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  <a:cs typeface="Calibri" charset="0"/>
              </a:rPr>
              <a:t>Zajęcia techniczne: BRD - zajęcia teoretyczne i praktyczne M. Boryczko</a:t>
            </a:r>
            <a:r>
              <a:rPr lang="pl-PL" sz="2000" noProof="1" smtClean="0">
                <a:solidFill>
                  <a:srgbClr val="FFFFFF"/>
                </a:solidFill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  <a:cs typeface="Calibri" charset="0"/>
              </a:rPr>
              <a:t>Kółko gitarowe w szkole - M. Boryczko</a:t>
            </a:r>
            <a:r>
              <a:rPr lang="pl-PL" sz="2000" noProof="1" smtClean="0">
                <a:solidFill>
                  <a:srgbClr val="FFFFFF"/>
                </a:solidFill>
              </a:rPr>
              <a:t> </a:t>
            </a:r>
            <a:r>
              <a:rPr lang="pl-PL" sz="2000" noProof="1" smtClean="0">
                <a:solidFill>
                  <a:srgbClr val="FFFFFF"/>
                </a:solidFill>
                <a:cs typeface="Calibri" charset="0"/>
              </a:rPr>
              <a:t> </a:t>
            </a:r>
            <a:endParaRPr lang="pl-PL" sz="2000" noProof="1" smtClean="0">
              <a:solidFill>
                <a:srgbClr val="FFFF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  <a:cs typeface="Calibri" charset="0"/>
              </a:rPr>
              <a:t>Kółko polonistyczne – A. Kosmala</a:t>
            </a:r>
            <a:r>
              <a:rPr lang="pl-PL" sz="2000" noProof="1" smtClean="0">
                <a:solidFill>
                  <a:srgbClr val="FFFFFF"/>
                </a:solidFill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  <a:cs typeface="Calibri" charset="0"/>
              </a:rPr>
              <a:t>Kółko teatralne - A. Kosmala</a:t>
            </a:r>
            <a:r>
              <a:rPr lang="pl-PL" sz="2000" noProof="1" smtClean="0">
                <a:solidFill>
                  <a:srgbClr val="FFFFFF"/>
                </a:solidFill>
              </a:rPr>
              <a:t>  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  <a:cs typeface="Calibri" charset="0"/>
              </a:rPr>
              <a:t>Klub filmowy - A. Kosmala</a:t>
            </a:r>
            <a:r>
              <a:rPr lang="pl-PL" sz="2000" noProof="1" smtClean="0">
                <a:solidFill>
                  <a:srgbClr val="FFFFFF"/>
                </a:solidFill>
              </a:rPr>
              <a:t>  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</a:rPr>
              <a:t>Kółko taneczne – B. Żbik-Bibrzycka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</a:rPr>
              <a:t>Kółko teatralne - B. Żbik-Bibrzycka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</a:rPr>
              <a:t>Kółko – Grupa Teatralna „Zadymka</a:t>
            </a:r>
            <a:r>
              <a:rPr lang="pl-PL" altLang="ja-JP" sz="2000" noProof="1" smtClean="0">
                <a:solidFill>
                  <a:srgbClr val="FFFFFF"/>
                </a:solidFill>
              </a:rPr>
              <a:t>”</a:t>
            </a:r>
            <a:r>
              <a:rPr lang="pl-PL" sz="2000" noProof="1" smtClean="0">
                <a:solidFill>
                  <a:srgbClr val="FFFFFF"/>
                </a:solidFill>
              </a:rPr>
              <a:t> – B. Niezborska-Klocek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</a:rPr>
              <a:t>Kółko j. angielskiego  - A. Troszok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</a:rPr>
              <a:t>Kółko szachowe – H. Linert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</a:rPr>
              <a:t>Kółko artystyczno-plastyczne – M. Gańczarczyk i M. Moskała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</a:rPr>
              <a:t>Chór szkolny „Forte“ – G. Targosz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</a:rPr>
              <a:t>Zajęcia techniczno-artystyczne – H. Szewczyk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</a:rPr>
              <a:t>Koło PTTK – B. Bojda-Wojnar</a:t>
            </a:r>
          </a:p>
          <a:p>
            <a:pPr marL="285750" indent="-285750">
              <a:buFont typeface="Arial" charset="0"/>
              <a:buChar char="•"/>
            </a:pPr>
            <a:r>
              <a:rPr lang="pl-PL" sz="2000" noProof="1" smtClean="0">
                <a:solidFill>
                  <a:srgbClr val="FFFFFF"/>
                </a:solidFill>
              </a:rPr>
              <a:t>Koło modelarskie – Hieronim Szewczyk</a:t>
            </a:r>
            <a:endParaRPr lang="pl-PL" sz="2000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>
                <a:solidFill>
                  <a:srgbClr val="254061"/>
                </a:solidFill>
              </a:rPr>
              <a:t>cały </a:t>
            </a:r>
          </a:p>
          <a:p>
            <a:pPr algn="ctr" eaLnBrk="1" hangingPunct="1"/>
            <a:r>
              <a:rPr kumimoji="0" lang="pl-PL" b="1">
                <a:solidFill>
                  <a:srgbClr val="254061"/>
                </a:solidFill>
              </a:rPr>
              <a:t>semestr</a:t>
            </a: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sz="1400" b="1">
                <a:solidFill>
                  <a:srgbClr val="254061"/>
                </a:solidFill>
              </a:rPr>
              <a:t>współpraca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E7A9F73E-BC98-2143-AF07-411B3DD850C1}" type="slidenum">
              <a:rPr kumimoji="0" lang="pl-PL">
                <a:solidFill>
                  <a:srgbClr val="B9CDE5"/>
                </a:solidFill>
              </a:rPr>
              <a:pPr eaLnBrk="1" hangingPunct="1"/>
              <a:t>91</a:t>
            </a:fld>
            <a:endParaRPr kumimoji="0" lang="pl-PL">
              <a:solidFill>
                <a:srgbClr val="B9CDE5"/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3971925" y="242888"/>
            <a:ext cx="22875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WSPÓŁPRACA</a:t>
            </a:r>
          </a:p>
        </p:txBody>
      </p:sp>
      <p:sp>
        <p:nvSpPr>
          <p:cNvPr id="4" name="Prostokąt 3"/>
          <p:cNvSpPr/>
          <p:nvPr/>
        </p:nvSpPr>
        <p:spPr>
          <a:xfrm>
            <a:off x="2681998" y="875535"/>
            <a:ext cx="5653087" cy="5355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l-PL" dirty="0">
                <a:solidFill>
                  <a:srgbClr val="FFFFFF"/>
                </a:solidFill>
                <a:latin typeface="Calibri"/>
                <a:cs typeface="Calibri" charset="0"/>
              </a:rPr>
              <a:t>z TPD,</a:t>
            </a:r>
          </a:p>
          <a:p>
            <a:pPr marL="342900" indent="-342900">
              <a:buFont typeface="Arial" charset="0"/>
              <a:buChar char="•"/>
            </a:pPr>
            <a:r>
              <a:rPr lang="pl-PL" dirty="0">
                <a:solidFill>
                  <a:srgbClr val="FFFFFF"/>
                </a:solidFill>
                <a:latin typeface="Calibri"/>
                <a:cs typeface="Calibri" charset="0"/>
              </a:rPr>
              <a:t>z Muzeum im. G. Morcinka,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  <a:endParaRPr lang="pl-PL" dirty="0">
              <a:solidFill>
                <a:srgbClr val="FFFFFF"/>
              </a:solidFill>
              <a:latin typeface="Calibri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l-PL" dirty="0">
                <a:solidFill>
                  <a:srgbClr val="FFFFFF"/>
                </a:solidFill>
                <a:latin typeface="Calibri"/>
                <a:ea typeface="Calibri" charset="0"/>
                <a:cs typeface="Times New Roman" charset="0"/>
              </a:rPr>
              <a:t>z Poradnią </a:t>
            </a:r>
            <a:r>
              <a:rPr lang="pl-PL" dirty="0" err="1">
                <a:solidFill>
                  <a:srgbClr val="FFFFFF"/>
                </a:solidFill>
                <a:latin typeface="Calibri"/>
                <a:ea typeface="Calibri" charset="0"/>
                <a:cs typeface="Times New Roman" charset="0"/>
              </a:rPr>
              <a:t>Psychologiczno</a:t>
            </a:r>
            <a:r>
              <a:rPr lang="pl-PL" dirty="0">
                <a:solidFill>
                  <a:srgbClr val="FFFFFF"/>
                </a:solidFill>
                <a:latin typeface="Calibri"/>
                <a:ea typeface="Calibri" charset="0"/>
                <a:cs typeface="Times New Roman" charset="0"/>
              </a:rPr>
              <a:t> – Pedagogiczną  w Skoczowie,</a:t>
            </a:r>
          </a:p>
          <a:p>
            <a:pPr marL="342900" indent="-342900">
              <a:buFont typeface="Arial" charset="0"/>
              <a:buChar char="•"/>
            </a:pPr>
            <a:r>
              <a:rPr lang="pl-PL" dirty="0">
                <a:solidFill>
                  <a:srgbClr val="FFFFFF"/>
                </a:solidFill>
                <a:latin typeface="Calibri"/>
                <a:ea typeface="Calibri" charset="0"/>
                <a:cs typeface="Times New Roman" charset="0"/>
              </a:rPr>
              <a:t>z Ośrodkiem Pomocy Społecznej w Skoczowie,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  <a:endParaRPr lang="pl-PL" dirty="0">
              <a:solidFill>
                <a:srgbClr val="FFFFFF"/>
              </a:solidFill>
              <a:latin typeface="Calibri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l-PL" dirty="0">
                <a:solidFill>
                  <a:srgbClr val="FFFFFF"/>
                </a:solidFill>
                <a:latin typeface="Calibri"/>
                <a:ea typeface="Calibri" charset="0"/>
                <a:cs typeface="Calibri" charset="0"/>
              </a:rPr>
              <a:t>z gminnym koordynatorem ds. gimnastyki </a:t>
            </a:r>
            <a:r>
              <a:rPr lang="pl-PL" dirty="0" err="1">
                <a:solidFill>
                  <a:srgbClr val="FFFFFF"/>
                </a:solidFill>
                <a:latin typeface="Calibri"/>
                <a:ea typeface="Calibri" charset="0"/>
                <a:cs typeface="Calibri" charset="0"/>
              </a:rPr>
              <a:t>korekcyjno</a:t>
            </a:r>
            <a:r>
              <a:rPr lang="pl-PL" dirty="0">
                <a:solidFill>
                  <a:srgbClr val="FFFFFF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pl-PL" dirty="0">
                <a:solidFill>
                  <a:srgbClr val="FFFFFF"/>
                </a:solidFill>
                <a:latin typeface="Calibri"/>
                <a:cs typeface="Calibri" charset="0"/>
              </a:rPr>
              <a:t>– kompensacyjnej,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  <a:endParaRPr lang="cs-CZ" dirty="0">
              <a:solidFill>
                <a:srgbClr val="FFFFFF"/>
              </a:solidFill>
              <a:latin typeface="Calibri"/>
              <a:ea typeface="ＭＳ 明朝" charset="0"/>
              <a:cs typeface="ＭＳ 明朝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l-PL" dirty="0">
                <a:solidFill>
                  <a:srgbClr val="FFFFFF"/>
                </a:solidFill>
                <a:latin typeface="Calibri"/>
                <a:ea typeface="Calibri" charset="0"/>
                <a:cs typeface="Calibri" charset="0"/>
              </a:rPr>
              <a:t>z Chrześcijańską Organizacją Charytatywną „Tabita</a:t>
            </a:r>
            <a:r>
              <a:rPr lang="ja-JP" altLang="pl-PL" dirty="0">
                <a:solidFill>
                  <a:srgbClr val="FFFFFF"/>
                </a:solidFill>
                <a:latin typeface="Calibri"/>
                <a:cs typeface="Calibri" charset="0"/>
              </a:rPr>
              <a:t>”</a:t>
            </a:r>
            <a:r>
              <a:rPr lang="pl-PL" dirty="0">
                <a:solidFill>
                  <a:srgbClr val="FFFFFF"/>
                </a:solidFill>
                <a:latin typeface="Calibri"/>
                <a:cs typeface="Calibri" charset="0"/>
              </a:rPr>
              <a:t>,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  <a:endParaRPr lang="pl-PL" dirty="0">
              <a:solidFill>
                <a:srgbClr val="FFFFFF"/>
              </a:solidFill>
              <a:latin typeface="Calibri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l-PL" dirty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z Biblioteką Miejską w Skoczowie,</a:t>
            </a:r>
          </a:p>
          <a:p>
            <a:pPr marL="342900" indent="-342900">
              <a:buFont typeface="Arial" charset="0"/>
              <a:buChar char="•"/>
            </a:pPr>
            <a:r>
              <a:rPr lang="pl-PL" dirty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z Biblioteką Miejską w Cieszynie,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  <a:endParaRPr lang="pl-PL" dirty="0">
              <a:solidFill>
                <a:srgbClr val="FFFFFF"/>
              </a:solidFill>
              <a:latin typeface="Calibri"/>
              <a:ea typeface="ＭＳ 明朝" charset="0"/>
              <a:cs typeface="ＭＳ 明朝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l-PL" dirty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z Biblioteką Pedagogiczną w Cieszynie,</a:t>
            </a:r>
          </a:p>
          <a:p>
            <a:pPr marL="342900" indent="-342900">
              <a:buFont typeface="Arial" charset="0"/>
              <a:buChar char="•"/>
            </a:pPr>
            <a:r>
              <a:rPr lang="pl-PL" dirty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Z Książnicą Cieszyńską,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  <a:endParaRPr lang="pl-PL" dirty="0">
              <a:solidFill>
                <a:srgbClr val="FFFFFF"/>
              </a:solidFill>
              <a:latin typeface="Calibri"/>
              <a:ea typeface="ＭＳ 明朝" charset="0"/>
              <a:cs typeface="ＭＳ 明朝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cs-CZ" dirty="0">
                <a:solidFill>
                  <a:srgbClr val="FFFFFF"/>
                </a:solidFill>
                <a:latin typeface="Calibri"/>
              </a:rPr>
              <a:t>z </a:t>
            </a:r>
            <a:r>
              <a:rPr lang="pl-PL" dirty="0" err="1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ArtAdresem</a:t>
            </a:r>
            <a:r>
              <a:rPr lang="pl-PL" dirty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,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cs-CZ" dirty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z</a:t>
            </a:r>
            <a:r>
              <a:rPr lang="en-US" dirty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Domem</a:t>
            </a:r>
            <a:r>
              <a:rPr lang="en-US" dirty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Dziecka</a:t>
            </a:r>
            <a:r>
              <a:rPr lang="en-US" dirty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 w Międzyświeciu,</a:t>
            </a:r>
            <a:r>
              <a:rPr lang="cs-CZ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cs-CZ" dirty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z</a:t>
            </a:r>
            <a:r>
              <a:rPr lang="pl-PL" dirty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e Świetlicą SP 1 Ustroń, </a:t>
            </a:r>
          </a:p>
          <a:p>
            <a:pPr marL="342900" indent="-342900">
              <a:buFont typeface="Arial" charset="0"/>
              <a:buChar char="•"/>
            </a:pPr>
            <a:r>
              <a:rPr lang="pl-PL" dirty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z</a:t>
            </a:r>
            <a:r>
              <a:rPr lang="en-US" dirty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 Centrum </a:t>
            </a:r>
            <a:r>
              <a:rPr lang="en-US" dirty="0" err="1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Profilaktyki</a:t>
            </a:r>
            <a:r>
              <a:rPr lang="en-US" dirty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Społecznej</a:t>
            </a:r>
            <a:r>
              <a:rPr lang="en-US" dirty="0" smtClean="0">
                <a:solidFill>
                  <a:srgbClr val="FFFFFF"/>
                </a:solidFill>
                <a:latin typeface="Calibri"/>
                <a:ea typeface="ＭＳ 明朝" charset="0"/>
                <a:cs typeface="ＭＳ 明朝" charset="0"/>
              </a:rPr>
              <a:t>,</a:t>
            </a:r>
          </a:p>
          <a:p>
            <a:pPr marL="342900" indent="-342900">
              <a:buFont typeface="Arial" charset="0"/>
              <a:buChar char="•"/>
            </a:pPr>
            <a:r>
              <a:rPr lang="cs-CZ" dirty="0" smtClean="0">
                <a:solidFill>
                  <a:srgbClr val="FFFFFF"/>
                </a:solidFill>
                <a:latin typeface="Calibri"/>
              </a:rPr>
              <a:t>z </a:t>
            </a:r>
            <a:r>
              <a:rPr lang="pl-PL" dirty="0">
                <a:solidFill>
                  <a:srgbClr val="FFFFFF"/>
                </a:solidFill>
                <a:latin typeface="Calibri"/>
              </a:rPr>
              <a:t>sekcją judo klubu LKS „Wyzwolenie” w </a:t>
            </a:r>
            <a:r>
              <a:rPr lang="pl-PL" dirty="0" smtClean="0">
                <a:solidFill>
                  <a:srgbClr val="FFFFFF"/>
                </a:solidFill>
                <a:latin typeface="Calibri"/>
              </a:rPr>
              <a:t>Simoradzu, </a:t>
            </a:r>
          </a:p>
          <a:p>
            <a:pPr marL="342900" indent="-342900">
              <a:buFont typeface="Arial" charset="0"/>
              <a:buChar char="•"/>
            </a:pPr>
            <a:r>
              <a:rPr lang="pl-PL" dirty="0">
                <a:solidFill>
                  <a:srgbClr val="FFFFFF"/>
                </a:solidFill>
                <a:latin typeface="Calibri"/>
              </a:rPr>
              <a:t>z klubem K.P. „Beskid” </a:t>
            </a:r>
            <a:r>
              <a:rPr lang="pl-PL" dirty="0" smtClean="0">
                <a:solidFill>
                  <a:srgbClr val="FFFFFF"/>
                </a:solidFill>
                <a:latin typeface="Calibri"/>
              </a:rPr>
              <a:t>Skoczów</a:t>
            </a:r>
            <a:r>
              <a:rPr lang="cs-CZ" dirty="0" smtClean="0">
                <a:solidFill>
                  <a:srgbClr val="FFFFFF"/>
                </a:solidFill>
                <a:latin typeface="Calibri"/>
              </a:rPr>
              <a:t>,</a:t>
            </a:r>
          </a:p>
          <a:p>
            <a:pPr marL="342900" indent="-342900">
              <a:buFont typeface="Arial" charset="0"/>
              <a:buChar char="•"/>
            </a:pPr>
            <a:r>
              <a:rPr lang="pl-PL" dirty="0">
                <a:solidFill>
                  <a:srgbClr val="FFFFFF"/>
                </a:solidFill>
                <a:latin typeface="Calibri"/>
              </a:rPr>
              <a:t>z klubem KS „Siatkarz” </a:t>
            </a:r>
            <a:r>
              <a:rPr lang="pl-PL" dirty="0" smtClean="0">
                <a:solidFill>
                  <a:srgbClr val="FFFFFF"/>
                </a:solidFill>
                <a:latin typeface="Calibri"/>
              </a:rPr>
              <a:t>Skoczów</a:t>
            </a:r>
            <a:r>
              <a:rPr lang="cs-CZ" dirty="0" smtClean="0">
                <a:solidFill>
                  <a:srgbClr val="FFFFFF"/>
                </a:solidFill>
                <a:latin typeface="Calibri"/>
              </a:rPr>
              <a:t>.</a:t>
            </a:r>
            <a:endParaRPr lang="cs-CZ" dirty="0">
              <a:solidFill>
                <a:srgbClr val="FFFFFF"/>
              </a:solidFill>
              <a:latin typeface="Calibri"/>
              <a:ea typeface="ＭＳ 明朝" charset="0"/>
              <a:cs typeface="ＭＳ 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pl-PL" b="1" dirty="0">
                <a:solidFill>
                  <a:srgbClr val="254061"/>
                </a:solidFill>
              </a:rPr>
              <a:t>cały </a:t>
            </a:r>
          </a:p>
          <a:p>
            <a:pPr algn="ctr" eaLnBrk="1" hangingPunct="1"/>
            <a:r>
              <a:rPr kumimoji="0" lang="pl-PL" b="1" dirty="0" smtClean="0">
                <a:solidFill>
                  <a:srgbClr val="254061"/>
                </a:solidFill>
              </a:rPr>
              <a:t>rok</a:t>
            </a:r>
            <a:endParaRPr kumimoji="0" lang="pl-PL" b="1" dirty="0">
              <a:solidFill>
                <a:srgbClr val="254061"/>
              </a:solidFill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 sz="14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965450" y="4896833"/>
            <a:ext cx="50673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pl-PL" sz="2400" b="1" dirty="0" err="1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SORE</a:t>
            </a:r>
            <a:endParaRPr lang="pl-PL" sz="2400" b="1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pl-PL" sz="2400" b="1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Komisja zdrowotna</a:t>
            </a:r>
            <a:r>
              <a:rPr lang="cs-CZ" sz="2400" b="1" dirty="0">
                <a:solidFill>
                  <a:srgbClr val="FFFFFF"/>
                </a:solidFill>
              </a:rPr>
              <a:t> </a:t>
            </a:r>
            <a:endParaRPr lang="pl-PL" sz="2400" b="1" dirty="0">
              <a:solidFill>
                <a:srgbClr val="FFFFFF"/>
              </a:solidFill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pl-PL" sz="2400" b="1" dirty="0">
                <a:solidFill>
                  <a:srgbClr val="FFFFFF"/>
                </a:solidFill>
                <a:latin typeface="Calibri"/>
                <a:ea typeface="MS Mincho"/>
                <a:cs typeface="Times New Roman"/>
              </a:rPr>
              <a:t>Komisja ewaluacji</a:t>
            </a:r>
            <a:r>
              <a:rPr lang="cs-CZ" sz="2400" b="1" dirty="0">
                <a:solidFill>
                  <a:srgbClr val="FFFFFF"/>
                </a:solidFill>
              </a:rPr>
              <a:t> </a:t>
            </a:r>
            <a:r>
              <a:rPr lang="cs-CZ" sz="2400" b="1" dirty="0" smtClean="0">
                <a:solidFill>
                  <a:srgbClr val="FFFFFF"/>
                </a:solidFill>
              </a:rPr>
              <a:t> i in.</a:t>
            </a:r>
            <a:endParaRPr lang="pl-PL" sz="2400" b="1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endParaRPr lang="pl-PL" sz="2400" b="1" dirty="0">
              <a:solidFill>
                <a:srgbClr val="FFFFFF"/>
              </a:solidFill>
              <a:latin typeface="Calibri"/>
              <a:ea typeface="MS Mincho"/>
              <a:cs typeface="Times New Roman"/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2155993" y="1791086"/>
            <a:ext cx="6827837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Oprawa plastyczna – Hieronim Szewczyk</a:t>
            </a:r>
            <a:endParaRPr lang="pl-PL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2506847" y="3812977"/>
            <a:ext cx="5911850" cy="522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ADMINISTRACJA - SEKRETARIAT</a:t>
            </a:r>
          </a:p>
        </p:txBody>
      </p:sp>
      <p:sp>
        <p:nvSpPr>
          <p:cNvPr id="8" name="PoleTekstowe 7"/>
          <p:cNvSpPr txBox="1"/>
          <p:nvPr/>
        </p:nvSpPr>
        <p:spPr>
          <a:xfrm>
            <a:off x="2155993" y="609928"/>
            <a:ext cx="6827837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Oprawa muzyczna imprez – Gabrysia Targosz</a:t>
            </a:r>
            <a:endParaRPr lang="pl-PL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PoleTekstowe 8"/>
          <p:cNvSpPr txBox="1"/>
          <p:nvPr/>
        </p:nvSpPr>
        <p:spPr>
          <a:xfrm>
            <a:off x="2075908" y="2899722"/>
            <a:ext cx="6827837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HELPDESK </a:t>
            </a:r>
            <a:r>
              <a:rPr lang="pl-P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pl-P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MARIUSZ </a:t>
            </a:r>
            <a:r>
              <a:rPr lang="pl-P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MRÓZEK</a:t>
            </a:r>
          </a:p>
        </p:txBody>
      </p:sp>
    </p:spTree>
    <p:extLst>
      <p:ext uri="{BB962C8B-B14F-4D97-AF65-F5344CB8AC3E}">
        <p14:creationId xmlns:p14="http://schemas.microsoft.com/office/powerpoint/2010/main" val="41560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</a:rPr>
              <a:t>KONIEC </a:t>
            </a:r>
            <a:r>
              <a:rPr kumimoji="0" lang="pl-PL" b="1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sym typeface="Wingdings"/>
              </a:rPr>
              <a:t></a:t>
            </a:r>
            <a:endParaRPr kumimoji="0" lang="pl-PL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b="1" dirty="0" smtClean="0">
                <a:solidFill>
                  <a:srgbClr val="4F81BD">
                    <a:lumMod val="50000"/>
                  </a:srgbClr>
                </a:solidFill>
              </a:rPr>
              <a:t>27.06.2014</a:t>
            </a:r>
            <a:endParaRPr kumimoji="0" lang="pl-PL" sz="14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93189" name="PoleTekstowe 3"/>
          <p:cNvSpPr txBox="1">
            <a:spLocks noChangeArrowheads="1"/>
          </p:cNvSpPr>
          <p:nvPr/>
        </p:nvSpPr>
        <p:spPr bwMode="auto">
          <a:xfrm>
            <a:off x="2540000" y="1782763"/>
            <a:ext cx="62357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400" dirty="0">
                <a:solidFill>
                  <a:srgbClr val="FFFFFF"/>
                </a:solidFill>
              </a:rPr>
              <a:t>Wykorzystano „wycinki</a:t>
            </a:r>
            <a:r>
              <a:rPr lang="ja-JP" altLang="pl-PL" sz="2400" dirty="0">
                <a:solidFill>
                  <a:srgbClr val="FFFFFF"/>
                </a:solidFill>
              </a:rPr>
              <a:t>”</a:t>
            </a:r>
            <a:r>
              <a:rPr lang="pl-PL" sz="2400" dirty="0">
                <a:solidFill>
                  <a:srgbClr val="FFFFFF"/>
                </a:solidFill>
              </a:rPr>
              <a:t> prasowe</a:t>
            </a:r>
          </a:p>
          <a:p>
            <a:pPr algn="ctr" eaLnBrk="1" hangingPunct="1"/>
            <a:r>
              <a:rPr lang="pl-PL" sz="2400" dirty="0">
                <a:solidFill>
                  <a:srgbClr val="FFFFFF"/>
                </a:solidFill>
              </a:rPr>
              <a:t>z portalu </a:t>
            </a:r>
            <a:r>
              <a:rPr lang="pl-PL" sz="2400" dirty="0">
                <a:solidFill>
                  <a:prstClr val="black"/>
                </a:solidFill>
                <a:hlinkClick r:id="rId2"/>
              </a:rPr>
              <a:t>http://www.ox.pl</a:t>
            </a:r>
            <a:r>
              <a:rPr lang="pl-PL" sz="2400" dirty="0">
                <a:solidFill>
                  <a:srgbClr val="FFFFFF"/>
                </a:solidFill>
              </a:rPr>
              <a:t>,</a:t>
            </a:r>
            <a:r>
              <a:rPr lang="pl-PL" sz="2400" dirty="0">
                <a:solidFill>
                  <a:prstClr val="black"/>
                </a:solidFill>
              </a:rPr>
              <a:t> </a:t>
            </a:r>
            <a:r>
              <a:rPr lang="pl-PL" sz="2400" dirty="0">
                <a:solidFill>
                  <a:prstClr val="black"/>
                </a:solidFill>
                <a:hlinkClick r:id="rId3"/>
              </a:rPr>
              <a:t>http://gazetacodzienna.pl</a:t>
            </a:r>
            <a:r>
              <a:rPr lang="pl-PL" sz="2400" dirty="0">
                <a:solidFill>
                  <a:srgbClr val="FFFFFF"/>
                </a:solidFill>
              </a:rPr>
              <a:t>,</a:t>
            </a:r>
            <a:r>
              <a:rPr lang="pl-PL" sz="2400" dirty="0">
                <a:solidFill>
                  <a:prstClr val="black"/>
                </a:solidFill>
              </a:rPr>
              <a:t> </a:t>
            </a:r>
          </a:p>
          <a:p>
            <a:pPr algn="ctr" eaLnBrk="1" hangingPunct="1"/>
            <a:r>
              <a:rPr lang="pl-PL" sz="2400" dirty="0" err="1">
                <a:solidFill>
                  <a:prstClr val="black"/>
                </a:solidFill>
                <a:hlinkClick r:id="rId4"/>
              </a:rPr>
              <a:t>www.um.skoczow.pl</a:t>
            </a:r>
            <a:r>
              <a:rPr lang="pl-PL" sz="2400" dirty="0">
                <a:solidFill>
                  <a:srgbClr val="FFFFFF"/>
                </a:solidFill>
              </a:rPr>
              <a:t>, </a:t>
            </a:r>
            <a:r>
              <a:rPr lang="pl-PL" sz="2400" dirty="0" err="1">
                <a:solidFill>
                  <a:prstClr val="black"/>
                </a:solidFill>
                <a:hlinkClick r:id="rId5"/>
              </a:rPr>
              <a:t>www.google.pl</a:t>
            </a:r>
            <a:r>
              <a:rPr lang="pl-PL" sz="2400" dirty="0">
                <a:solidFill>
                  <a:srgbClr val="FFFFFF"/>
                </a:solidFill>
              </a:rPr>
              <a:t>;</a:t>
            </a:r>
            <a:r>
              <a:rPr lang="pl-PL" sz="2400" dirty="0">
                <a:solidFill>
                  <a:prstClr val="black"/>
                </a:solidFill>
              </a:rPr>
              <a:t> </a:t>
            </a:r>
          </a:p>
          <a:p>
            <a:pPr algn="ctr" eaLnBrk="1" hangingPunct="1"/>
            <a:r>
              <a:rPr lang="pl-PL" sz="2400" dirty="0">
                <a:solidFill>
                  <a:srgbClr val="FFFFFF"/>
                </a:solidFill>
              </a:rPr>
              <a:t>zdjęcia – B. Sikorowskiej- Gęborek, Nauczycieli, </a:t>
            </a:r>
          </a:p>
          <a:p>
            <a:pPr algn="ctr" eaLnBrk="1" hangingPunct="1"/>
            <a:r>
              <a:rPr lang="pl-PL" sz="2400" dirty="0">
                <a:solidFill>
                  <a:srgbClr val="FFFFFF"/>
                </a:solidFill>
              </a:rPr>
              <a:t> Bronisława Sobańskiego, fotoreporterów z ww. stron internetowych. </a:t>
            </a:r>
          </a:p>
        </p:txBody>
      </p:sp>
      <p:sp>
        <p:nvSpPr>
          <p:cNvPr id="93190" name="PoleTekstowe 8"/>
          <p:cNvSpPr txBox="1">
            <a:spLocks noChangeArrowheads="1"/>
          </p:cNvSpPr>
          <p:nvPr/>
        </p:nvSpPr>
        <p:spPr bwMode="auto">
          <a:xfrm>
            <a:off x="3624263" y="5697538"/>
            <a:ext cx="310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r>
              <a:rPr lang="pl-PL" sz="1400" dirty="0">
                <a:solidFill>
                  <a:prstClr val="white"/>
                </a:solidFill>
              </a:rPr>
              <a:t>Opracowała Bogna Sikorowska-Gęborek</a:t>
            </a:r>
          </a:p>
        </p:txBody>
      </p:sp>
      <p:sp>
        <p:nvSpPr>
          <p:cNvPr id="93191" name="PoleTekstowe 9"/>
          <p:cNvSpPr txBox="1">
            <a:spLocks noChangeArrowheads="1"/>
          </p:cNvSpPr>
          <p:nvPr/>
        </p:nvSpPr>
        <p:spPr bwMode="auto">
          <a:xfrm>
            <a:off x="2540000" y="674688"/>
            <a:ext cx="5851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2400" dirty="0">
                <a:solidFill>
                  <a:srgbClr val="FFFFFF"/>
                </a:solidFill>
              </a:rPr>
              <a:t>Oparto na kartach samooceny oraz arkuszach sprawozdań nauczycieli ZS 1 w Skoczowie.</a:t>
            </a:r>
          </a:p>
        </p:txBody>
      </p:sp>
    </p:spTree>
    <p:extLst>
      <p:ext uri="{BB962C8B-B14F-4D97-AF65-F5344CB8AC3E}">
        <p14:creationId xmlns:p14="http://schemas.microsoft.com/office/powerpoint/2010/main" val="32620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>
            <a:spLocks noChangeArrowheads="1"/>
          </p:cNvSpPr>
          <p:nvPr/>
        </p:nvSpPr>
        <p:spPr bwMode="auto">
          <a:xfrm>
            <a:off x="541338" y="871538"/>
            <a:ext cx="1363662" cy="646112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 b="1" dirty="0">
              <a:solidFill>
                <a:srgbClr val="4F81BD">
                  <a:lumMod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1" name="PoleTekstowe 10"/>
          <p:cNvSpPr txBox="1">
            <a:spLocks noChangeArrowheads="1"/>
          </p:cNvSpPr>
          <p:nvPr/>
        </p:nvSpPr>
        <p:spPr bwMode="auto">
          <a:xfrm>
            <a:off x="541338" y="5035550"/>
            <a:ext cx="1363662" cy="646113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 sz="14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PoleTekstowe 12"/>
          <p:cNvSpPr txBox="1">
            <a:spLocks noChangeArrowheads="1"/>
          </p:cNvSpPr>
          <p:nvPr/>
        </p:nvSpPr>
        <p:spPr bwMode="auto">
          <a:xfrm>
            <a:off x="541338" y="2981325"/>
            <a:ext cx="1363662" cy="6223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sz="1400" b="1" dirty="0" err="1">
                <a:solidFill>
                  <a:srgbClr val="254061"/>
                </a:solidFill>
              </a:rPr>
              <a:t>ZS</a:t>
            </a:r>
            <a:r>
              <a:rPr lang="pl-PL" sz="1400" b="1" dirty="0">
                <a:solidFill>
                  <a:srgbClr val="254061"/>
                </a:solidFill>
              </a:rPr>
              <a:t> nr 1 Skoczów 2013/14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400" b="1" dirty="0">
                <a:solidFill>
                  <a:srgbClr val="254061"/>
                </a:solidFill>
              </a:rPr>
              <a:t>semestr </a:t>
            </a:r>
            <a:r>
              <a:rPr lang="pl-PL" sz="1400" b="1" dirty="0" smtClean="0">
                <a:solidFill>
                  <a:srgbClr val="254061"/>
                </a:solidFill>
              </a:rPr>
              <a:t>II</a:t>
            </a:r>
            <a:endParaRPr lang="pl-PL" sz="1400" b="1" dirty="0">
              <a:solidFill>
                <a:srgbClr val="254061"/>
              </a:solidFill>
            </a:endParaRPr>
          </a:p>
        </p:txBody>
      </p:sp>
      <p:sp>
        <p:nvSpPr>
          <p:cNvPr id="94213" name="PoleTekstowe 3"/>
          <p:cNvSpPr txBox="1">
            <a:spLocks noChangeArrowheads="1"/>
          </p:cNvSpPr>
          <p:nvPr/>
        </p:nvSpPr>
        <p:spPr bwMode="auto">
          <a:xfrm>
            <a:off x="2895568" y="2076485"/>
            <a:ext cx="484797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pl-PL" sz="3600" b="1" dirty="0" smtClean="0">
                <a:solidFill>
                  <a:srgbClr val="FFFFFF"/>
                </a:solidFill>
              </a:rPr>
              <a:t>DZIĘKUJĘMY </a:t>
            </a:r>
            <a:r>
              <a:rPr lang="pl-PL" sz="3600" b="1" dirty="0">
                <a:solidFill>
                  <a:srgbClr val="FFFFFF"/>
                </a:solidFill>
              </a:rPr>
              <a:t>ZA UWAGĘ </a:t>
            </a:r>
            <a:endParaRPr lang="pl-PL" sz="3600" b="1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pl-PL" sz="3600" b="1" dirty="0" smtClean="0">
                <a:solidFill>
                  <a:srgbClr val="FFFFFF"/>
                </a:solidFill>
              </a:rPr>
              <a:t>I ŻYCZYMY </a:t>
            </a:r>
          </a:p>
          <a:p>
            <a:pPr algn="ctr" eaLnBrk="1" hangingPunct="1"/>
            <a:r>
              <a:rPr lang="pl-PL" sz="3600" b="1" dirty="0" smtClean="0">
                <a:solidFill>
                  <a:srgbClr val="FFFFFF"/>
                </a:solidFill>
              </a:rPr>
              <a:t>UDANYCH WAKACJI !</a:t>
            </a:r>
          </a:p>
          <a:p>
            <a:pPr algn="ctr" eaLnBrk="1" hangingPunct="1"/>
            <a:r>
              <a:rPr lang="pl-PL" sz="3600" b="1" dirty="0" smtClean="0">
                <a:solidFill>
                  <a:srgbClr val="FFFFFF"/>
                </a:solidFill>
                <a:sym typeface="Wingdings" charset="0"/>
              </a:rPr>
              <a:t></a:t>
            </a:r>
            <a:endParaRPr lang="pl-PL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3262</TotalTime>
  <Words>5478</Words>
  <Application>Microsoft Office PowerPoint</Application>
  <PresentationFormat>Pokaz na ekranie (4:3)</PresentationFormat>
  <Paragraphs>1080</Paragraphs>
  <Slides>94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94</vt:i4>
      </vt:variant>
    </vt:vector>
  </HeadingPairs>
  <TitlesOfParts>
    <vt:vector size="102" baseType="lpstr">
      <vt:lpstr>MS Mincho</vt:lpstr>
      <vt:lpstr>MS Mincho</vt:lpstr>
      <vt:lpstr>Arial</vt:lpstr>
      <vt:lpstr>Calibri</vt:lpstr>
      <vt:lpstr>Cambria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Bogna Sikorowska</dc:creator>
  <cp:lastModifiedBy>Adminek</cp:lastModifiedBy>
  <cp:revision>531</cp:revision>
  <cp:lastPrinted>2014-01-31T21:07:12Z</cp:lastPrinted>
  <dcterms:created xsi:type="dcterms:W3CDTF">2014-01-28T11:07:06Z</dcterms:created>
  <dcterms:modified xsi:type="dcterms:W3CDTF">2014-09-17T09:27:44Z</dcterms:modified>
</cp:coreProperties>
</file>