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9" r:id="rId9"/>
    <p:sldId id="270" r:id="rId10"/>
    <p:sldId id="273" r:id="rId11"/>
    <p:sldId id="263" r:id="rId12"/>
    <p:sldId id="274" r:id="rId13"/>
    <p:sldId id="265" r:id="rId14"/>
    <p:sldId id="266" r:id="rId15"/>
    <p:sldId id="268" r:id="rId16"/>
    <p:sldId id="271" r:id="rId17"/>
    <p:sldId id="280" r:id="rId18"/>
    <p:sldId id="272" r:id="rId19"/>
    <p:sldId id="276" r:id="rId20"/>
    <p:sldId id="278" r:id="rId21"/>
    <p:sldId id="277" r:id="rId22"/>
    <p:sldId id="279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22492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87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35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89976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52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879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467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03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4536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5562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531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8CE8C8-7E99-43CF-8971-BFBF24282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5747" y="1265262"/>
            <a:ext cx="9851978" cy="2729552"/>
          </a:xfrm>
        </p:spPr>
        <p:txBody>
          <a:bodyPr anchor="ctr">
            <a:normAutofit/>
          </a:bodyPr>
          <a:lstStyle/>
          <a:p>
            <a:pPr algn="ctr"/>
            <a:r>
              <a:rPr lang="pl-PL" sz="3600" dirty="0"/>
              <a:t>Innowacja pedagogiczna</a:t>
            </a:r>
            <a:br>
              <a:rPr lang="pl" sz="3600" dirty="0"/>
            </a:br>
            <a:r>
              <a:rPr lang="pl-PL" sz="4400" dirty="0"/>
              <a:t> „Mistrzowie Kodowania”</a:t>
            </a:r>
            <a:r>
              <a:rPr lang="pl" sz="4400" dirty="0"/>
              <a:t> </a:t>
            </a:r>
            <a:br>
              <a:rPr lang="pl" sz="3600" dirty="0"/>
            </a:br>
            <a:r>
              <a:rPr lang="pl-PL" sz="3600" dirty="0"/>
              <a:t>w ramach pilotażowego </a:t>
            </a:r>
            <a:br>
              <a:rPr lang="pl" sz="3600" dirty="0"/>
            </a:br>
            <a:r>
              <a:rPr lang="pl-PL" sz="3600" dirty="0"/>
              <a:t>wdrożenia programowania</a:t>
            </a:r>
            <a:r>
              <a:rPr lang="pl" sz="3600" dirty="0"/>
              <a:t> </a:t>
            </a:r>
            <a:br>
              <a:rPr lang="pl" sz="3600" dirty="0"/>
            </a:br>
            <a:r>
              <a:rPr lang="pl-PL" sz="3600" dirty="0"/>
              <a:t>w edukacji formalnej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A3DC43D-AA9A-49F2-803B-D76AFFACD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5747" y="4350225"/>
            <a:ext cx="9851978" cy="1009365"/>
          </a:xfrm>
        </p:spPr>
        <p:txBody>
          <a:bodyPr anchor="ctr">
            <a:noAutofit/>
          </a:bodyPr>
          <a:lstStyle/>
          <a:p>
            <a:pPr algn="ctr"/>
            <a:r>
              <a:rPr lang="pl" sz="2400" dirty="0"/>
              <a:t>Szkoła Podstawowa </a:t>
            </a:r>
            <a:r>
              <a:rPr lang="pl-PL" sz="2400" dirty="0"/>
              <a:t>n</a:t>
            </a:r>
            <a:r>
              <a:rPr lang="pl" sz="2400" dirty="0"/>
              <a:t>r 8</a:t>
            </a:r>
            <a:r>
              <a:rPr lang="pl-PL" sz="2400" dirty="0"/>
              <a:t> w</a:t>
            </a:r>
            <a:r>
              <a:rPr lang="pl" sz="2400" dirty="0"/>
              <a:t> </a:t>
            </a:r>
            <a:r>
              <a:rPr lang="pl-PL" sz="2400" dirty="0"/>
              <a:t>Skoczowie</a:t>
            </a:r>
            <a:br>
              <a:rPr lang="pl" sz="2400" dirty="0"/>
            </a:br>
            <a:r>
              <a:rPr lang="pl" sz="2400" dirty="0"/>
              <a:t>Klasa 4a  - integracyjna</a:t>
            </a:r>
            <a:br>
              <a:rPr lang="pl" sz="2400" dirty="0"/>
            </a:br>
            <a:r>
              <a:rPr lang="pl" sz="2400" dirty="0"/>
              <a:t>Prowadzący – mgr Aneta Wiśniecka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602015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:a16="http://schemas.microsoft.com/office/drawing/2014/main" id="{6C628D41-156A-4DB2-80CD-1541A626A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41" y="378472"/>
            <a:ext cx="8136109" cy="610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00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C0E40D-8075-4DCD-8537-2761C1CF6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343" y="632801"/>
            <a:ext cx="8911687" cy="1280890"/>
          </a:xfrm>
        </p:spPr>
        <p:txBody>
          <a:bodyPr/>
          <a:lstStyle/>
          <a:p>
            <a:r>
              <a:rPr lang="pl" dirty="0"/>
              <a:t>Niestandardowe rozwiązania</a:t>
            </a:r>
            <a:endParaRPr lang="pl-PL" dirty="0"/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D426B3D9-0AC9-4FCF-A442-A86E8337784A}"/>
              </a:ext>
            </a:extLst>
          </p:cNvPr>
          <p:cNvSpPr txBox="1">
            <a:spLocks/>
          </p:cNvSpPr>
          <p:nvPr/>
        </p:nvSpPr>
        <p:spPr>
          <a:xfrm>
            <a:off x="1336343" y="1372373"/>
            <a:ext cx="10719179" cy="1414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" sz="2000" dirty="0"/>
              <a:t>Fascynujące było tworzenie nowych duszków, lub dodawanie ozdobników</a:t>
            </a:r>
            <a:br>
              <a:rPr lang="pl" sz="2000" dirty="0"/>
            </a:br>
            <a:r>
              <a:rPr lang="pl" sz="2000" dirty="0"/>
              <a:t>do postaci znajdujących się w bibliotece. </a:t>
            </a:r>
            <a:r>
              <a:rPr lang="pl-PL" sz="2000" dirty="0"/>
              <a:t>Poniższe zdjęci</a:t>
            </a:r>
            <a:r>
              <a:rPr lang="pl" sz="2000" dirty="0"/>
              <a:t>e</a:t>
            </a:r>
            <a:r>
              <a:rPr lang="pl-PL" sz="2000" dirty="0"/>
              <a:t> pokazują jeden z pomysłów, gdzie kot</a:t>
            </a:r>
            <a:r>
              <a:rPr lang="pl" sz="2000" dirty="0"/>
              <a:t> </a:t>
            </a:r>
            <a:r>
              <a:rPr lang="pl-PL" sz="2000" dirty="0"/>
              <a:t>w labiryncie poruszał się w statku kosmicznym, a nie zwyczajnie biegał - jak nakazują</a:t>
            </a:r>
            <a:r>
              <a:rPr lang="pl" sz="2000" dirty="0"/>
              <a:t> </a:t>
            </a:r>
            <a:r>
              <a:rPr lang="pl-PL" sz="2000" dirty="0"/>
              <a:t>standardy.</a:t>
            </a:r>
          </a:p>
        </p:txBody>
      </p:sp>
      <p:pic>
        <p:nvPicPr>
          <p:cNvPr id="8" name="Obraz 8">
            <a:extLst>
              <a:ext uri="{FF2B5EF4-FFF2-40B4-BE49-F238E27FC236}">
                <a16:creationId xmlns:a16="http://schemas.microsoft.com/office/drawing/2014/main" id="{AD8031D7-DE62-4A27-AD4E-335F33D880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5"/>
          <a:stretch/>
        </p:blipFill>
        <p:spPr>
          <a:xfrm>
            <a:off x="1851743" y="2653263"/>
            <a:ext cx="8611541" cy="397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99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:a16="http://schemas.microsoft.com/office/drawing/2014/main" id="{5F7FFB37-D525-472F-A879-46FD20476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227" y="151010"/>
            <a:ext cx="8790065" cy="659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94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C0E40D-8075-4DCD-8537-2761C1CF6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852" y="609894"/>
            <a:ext cx="8911687" cy="1280890"/>
          </a:xfrm>
        </p:spPr>
        <p:txBody>
          <a:bodyPr/>
          <a:lstStyle/>
          <a:p>
            <a:r>
              <a:rPr lang="pl" dirty="0"/>
              <a:t>Fascynacja</a:t>
            </a:r>
            <a:endParaRPr lang="pl-PL" dirty="0"/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44F540B3-4F95-45AE-90C4-9307B9A3FEEA}"/>
              </a:ext>
            </a:extLst>
          </p:cNvPr>
          <p:cNvSpPr txBox="1">
            <a:spLocks/>
          </p:cNvSpPr>
          <p:nvPr/>
        </p:nvSpPr>
        <p:spPr>
          <a:xfrm>
            <a:off x="1142852" y="2070156"/>
            <a:ext cx="10201850" cy="3497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" sz="3600" dirty="0"/>
              <a:t>Zachwycamy się moliwością </a:t>
            </a:r>
          </a:p>
          <a:p>
            <a:pPr marL="0" indent="0">
              <a:buNone/>
            </a:pPr>
            <a:r>
              <a:rPr lang="pl" sz="3600" dirty="0"/>
              <a:t>rysowania pisakiem duszka.</a:t>
            </a:r>
            <a:br>
              <a:rPr lang="pl" sz="3600" dirty="0"/>
            </a:br>
            <a:endParaRPr lang="pl" sz="3600" dirty="0"/>
          </a:p>
          <a:p>
            <a:pPr marL="0" indent="0">
              <a:buNone/>
            </a:pPr>
            <a:r>
              <a:rPr lang="pl" sz="3600" dirty="0"/>
              <a:t>Burza mózów uatrakcyjnia większość zajęć, pojawiają się coraz ciekawsze pomysły na to, co kot może narysować w aplikacji </a:t>
            </a:r>
            <a:r>
              <a:rPr lang="pl" sz="2000" dirty="0"/>
              <a:t>.</a:t>
            </a:r>
            <a:r>
              <a:rPr lang="pl-PL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pl-PL" sz="2000" dirty="0"/>
          </a:p>
        </p:txBody>
      </p:sp>
      <p:pic>
        <p:nvPicPr>
          <p:cNvPr id="11" name="Obraz 11">
            <a:extLst>
              <a:ext uri="{FF2B5EF4-FFF2-40B4-BE49-F238E27FC236}">
                <a16:creationId xmlns:a16="http://schemas.microsoft.com/office/drawing/2014/main" id="{75FA4AB7-64F1-4A95-A359-1C8BE68C4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948" y="2240753"/>
            <a:ext cx="3596754" cy="138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5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6">
            <a:extLst>
              <a:ext uri="{FF2B5EF4-FFF2-40B4-BE49-F238E27FC236}">
                <a16:creationId xmlns:a16="http://schemas.microsoft.com/office/drawing/2014/main" id="{15A766C2-61A4-4897-8D85-4D22AE3A5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936" y="648583"/>
            <a:ext cx="7809131" cy="58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76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CE9FE9EE-402E-48A6-B4B9-E54364EAC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746" y="1407425"/>
            <a:ext cx="10411531" cy="403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45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C0E40D-8075-4DCD-8537-2761C1CF6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208" y="695192"/>
            <a:ext cx="8911687" cy="1280890"/>
          </a:xfrm>
        </p:spPr>
        <p:txBody>
          <a:bodyPr/>
          <a:lstStyle/>
          <a:p>
            <a:r>
              <a:rPr lang="pl" dirty="0"/>
              <a:t>Nauka</a:t>
            </a:r>
            <a:endParaRPr lang="pl-PL" dirty="0"/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44F540B3-4F95-45AE-90C4-9307B9A3FEEA}"/>
              </a:ext>
            </a:extLst>
          </p:cNvPr>
          <p:cNvSpPr txBox="1">
            <a:spLocks/>
          </p:cNvSpPr>
          <p:nvPr/>
        </p:nvSpPr>
        <p:spPr>
          <a:xfrm>
            <a:off x="1626208" y="1678971"/>
            <a:ext cx="4139551" cy="43786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200" dirty="0">
                <a:effectLst/>
                <a:latin typeface="+mj-lt"/>
                <a:ea typeface="Arial" panose="020B0604020202020204" pitchFamily="34" charset="0"/>
              </a:rPr>
              <a:t>W wolnych chwilach uczniowie w kilkuosobowych grupach zaglądali na gotowe aplikacje i gry zamieszczone na </a:t>
            </a:r>
            <a:r>
              <a:rPr lang="pl-PL" sz="2200" b="1" dirty="0">
                <a:effectLst/>
                <a:latin typeface="+mj-lt"/>
                <a:ea typeface="Arial" panose="020B0604020202020204" pitchFamily="34" charset="0"/>
              </a:rPr>
              <a:t>scratch.mit.edu </a:t>
            </a:r>
            <a:br>
              <a:rPr lang="pl" sz="2200" b="1" dirty="0">
                <a:effectLst/>
                <a:latin typeface="+mj-lt"/>
                <a:ea typeface="Arial" panose="020B0604020202020204" pitchFamily="34" charset="0"/>
              </a:rPr>
            </a:br>
            <a:r>
              <a:rPr lang="pl-PL" sz="2200" dirty="0">
                <a:effectLst/>
                <a:latin typeface="+mj-lt"/>
                <a:ea typeface="Arial" panose="020B0604020202020204" pitchFamily="34" charset="0"/>
              </a:rPr>
              <a:t>czerpiąc z nich inspirację do tworzenia własnych prac. </a:t>
            </a:r>
            <a:br>
              <a:rPr lang="pl" sz="2200" dirty="0">
                <a:effectLst/>
                <a:latin typeface="+mj-lt"/>
                <a:ea typeface="Arial" panose="020B0604020202020204" pitchFamily="34" charset="0"/>
              </a:rPr>
            </a:br>
            <a:r>
              <a:rPr lang="pl-PL" sz="2200" dirty="0">
                <a:effectLst/>
                <a:latin typeface="+mj-lt"/>
                <a:ea typeface="Arial" panose="020B0604020202020204" pitchFamily="34" charset="0"/>
              </a:rPr>
              <a:t>Kliknięcie przycisku “Zajrzyj do środka” zawsze budziło wiele emocji, zwłaszcza ogrom użytych przez autora klocków.</a:t>
            </a:r>
            <a:endParaRPr lang="pl-PL" sz="2200" dirty="0">
              <a:latin typeface="+mj-lt"/>
            </a:endParaRPr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id="{057BEAF8-4D55-4B38-8D02-9D610EAC1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343" y="196185"/>
            <a:ext cx="4946357" cy="659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32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2449B1-8F0E-42E7-B9E5-C2A4EC544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" dirty="0"/>
              <a:t>Zrealizowane tematy</a:t>
            </a:r>
            <a:endParaRPr lang="pl-PL" dirty="0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5253C13D-7EAE-4B95-B564-E32E3EFB8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99231"/>
            <a:ext cx="10167122" cy="482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71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585A8B-E822-409A-BCA1-4679A1007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351" y="2032948"/>
            <a:ext cx="10096649" cy="4606118"/>
          </a:xfrm>
        </p:spPr>
        <p:txBody>
          <a:bodyPr>
            <a:noAutofit/>
          </a:bodyPr>
          <a:lstStyle/>
          <a:p>
            <a:r>
              <a:rPr lang="pl" sz="9600" dirty="0"/>
              <a:t>Roboty</a:t>
            </a:r>
            <a:br>
              <a:rPr lang="pl" sz="9600" dirty="0"/>
            </a:br>
            <a:r>
              <a:rPr lang="pl" sz="9600" dirty="0"/>
              <a:t>programowalne</a:t>
            </a:r>
            <a:endParaRPr lang="pl-PL" sz="9600" dirty="0"/>
          </a:p>
        </p:txBody>
      </p:sp>
    </p:spTree>
    <p:extLst>
      <p:ext uri="{BB962C8B-B14F-4D97-AF65-F5344CB8AC3E}">
        <p14:creationId xmlns:p14="http://schemas.microsoft.com/office/powerpoint/2010/main" val="3870794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2">
            <a:extLst>
              <a:ext uri="{FF2B5EF4-FFF2-40B4-BE49-F238E27FC236}">
                <a16:creationId xmlns:a16="http://schemas.microsoft.com/office/drawing/2014/main" id="{53E56E72-90A5-42FB-AC84-1CB76FE5929C}"/>
              </a:ext>
            </a:extLst>
          </p:cNvPr>
          <p:cNvSpPr txBox="1">
            <a:spLocks/>
          </p:cNvSpPr>
          <p:nvPr/>
        </p:nvSpPr>
        <p:spPr>
          <a:xfrm>
            <a:off x="1336267" y="739255"/>
            <a:ext cx="10008434" cy="9240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" sz="2400" b="0" i="0" dirty="0">
                <a:solidFill>
                  <a:srgbClr val="222222"/>
                </a:solidFill>
                <a:effectLst/>
                <a:latin typeface="+mj-lt"/>
              </a:rPr>
              <a:t>Pierwsze </a:t>
            </a:r>
            <a:r>
              <a:rPr lang="pl-PL" sz="2400" b="0" i="0" dirty="0">
                <a:solidFill>
                  <a:srgbClr val="222222"/>
                </a:solidFill>
                <a:effectLst/>
                <a:latin typeface="+mj-lt"/>
              </a:rPr>
              <a:t>spotkanie z </a:t>
            </a:r>
            <a:r>
              <a:rPr lang="pl" sz="2400" b="0" i="0" dirty="0">
                <a:solidFill>
                  <a:srgbClr val="222222"/>
                </a:solidFill>
                <a:effectLst/>
                <a:latin typeface="+mj-lt"/>
              </a:rPr>
              <a:t>C</a:t>
            </a:r>
            <a:r>
              <a:rPr lang="pl-PL" sz="2400" b="0" i="0" dirty="0" err="1">
                <a:solidFill>
                  <a:srgbClr val="222222"/>
                </a:solidFill>
                <a:effectLst/>
                <a:latin typeface="+mj-lt"/>
              </a:rPr>
              <a:t>yb</a:t>
            </a:r>
            <a:r>
              <a:rPr lang="pl" sz="2400" b="0" i="0" dirty="0">
                <a:solidFill>
                  <a:srgbClr val="222222"/>
                </a:solidFill>
                <a:effectLst/>
                <a:latin typeface="+mj-lt"/>
              </a:rPr>
              <a:t>er robotem</a:t>
            </a:r>
            <a:r>
              <a:rPr lang="pl-PL" sz="2400" b="0" i="0" dirty="0">
                <a:solidFill>
                  <a:srgbClr val="222222"/>
                </a:solidFill>
                <a:effectLst/>
                <a:latin typeface="+mj-lt"/>
              </a:rPr>
              <a:t> było nie lada wyzwaniem, </a:t>
            </a:r>
            <a:r>
              <a:rPr lang="pl" sz="2400" b="0" i="0" dirty="0">
                <a:solidFill>
                  <a:srgbClr val="222222"/>
                </a:solidFill>
                <a:effectLst/>
                <a:latin typeface="+mj-lt"/>
              </a:rPr>
              <a:t>niektórzy podjęli</a:t>
            </a:r>
            <a:r>
              <a:rPr lang="pl-PL" sz="2400" b="0" i="0" dirty="0">
                <a:solidFill>
                  <a:srgbClr val="222222"/>
                </a:solidFill>
                <a:effectLst/>
                <a:latin typeface="+mj-lt"/>
              </a:rPr>
              <a:t> się samodzielnego złożenia robota</a:t>
            </a:r>
            <a:r>
              <a:rPr lang="pl" sz="2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pl-PL" sz="2400" b="0" i="0" dirty="0">
                <a:solidFill>
                  <a:srgbClr val="222222"/>
                </a:solidFill>
                <a:effectLst/>
                <a:latin typeface="+mj-lt"/>
              </a:rPr>
              <a:t>z pojedynczych elementów</a:t>
            </a:r>
            <a:r>
              <a:rPr lang="pl" sz="2400" b="0" i="0" dirty="0">
                <a:solidFill>
                  <a:srgbClr val="222222"/>
                </a:solidFill>
                <a:effectLst/>
                <a:latin typeface="+mj-lt"/>
              </a:rPr>
              <a:t>.</a:t>
            </a:r>
            <a:endParaRPr lang="pl-PL" sz="2400" dirty="0">
              <a:latin typeface="+mj-lt"/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331E070A-C2E6-4B61-8495-807FBF6C7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888" y="1905877"/>
            <a:ext cx="6098843" cy="458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95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B80BC6-1C16-4C09-BD31-AFF56C0DE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9103" y="554439"/>
            <a:ext cx="9851979" cy="568656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l" sz="2400" dirty="0"/>
              <a:t>Na podstawie wybranych </a:t>
            </a:r>
            <a:r>
              <a:rPr lang="pl-PL" sz="2400" dirty="0"/>
              <a:t>scenariusz</a:t>
            </a:r>
            <a:r>
              <a:rPr lang="pl" sz="2400" dirty="0"/>
              <a:t>y </a:t>
            </a:r>
            <a:r>
              <a:rPr lang="pl-PL" sz="2400" dirty="0"/>
              <a:t>stworzonymi przez Ośrodek Edukacji</a:t>
            </a:r>
            <a:r>
              <a:rPr lang="pl" sz="2400" dirty="0"/>
              <a:t> </a:t>
            </a:r>
            <a:r>
              <a:rPr lang="pl-PL" sz="2400" dirty="0"/>
              <a:t>Informatycznej i Zastosowań</a:t>
            </a:r>
            <a:r>
              <a:rPr lang="pl" sz="2400" dirty="0"/>
              <a:t> </a:t>
            </a:r>
            <a:r>
              <a:rPr lang="pl-PL" sz="2400" dirty="0"/>
              <a:t>Komputerów w Warszawie w ramach Programu</a:t>
            </a:r>
            <a:r>
              <a:rPr lang="pl" sz="2400" dirty="0"/>
              <a:t> </a:t>
            </a:r>
            <a:r>
              <a:rPr lang="pl-PL" sz="2400" dirty="0"/>
              <a:t>„Mistrzowie Kodowania” finansowanego przez Samsung</a:t>
            </a:r>
            <a:r>
              <a:rPr lang="pl" sz="2400" dirty="0"/>
              <a:t> </a:t>
            </a:r>
            <a:r>
              <a:rPr lang="pl-PL" sz="2400" dirty="0"/>
              <a:t>Electronics Polska, objętymi</a:t>
            </a:r>
            <a:r>
              <a:rPr lang="pl" sz="2400" dirty="0"/>
              <a:t> </a:t>
            </a:r>
            <a:r>
              <a:rPr lang="pl-PL" sz="2400" dirty="0"/>
              <a:t>licencją CC-BY- SA „Uznanie autorstwa – Na tych samych warunkach 3.0 Polska”,</a:t>
            </a:r>
            <a:r>
              <a:rPr lang="pl" sz="2400" dirty="0"/>
              <a:t> </a:t>
            </a:r>
            <a:r>
              <a:rPr lang="pl-PL" sz="2400" dirty="0"/>
              <a:t>zamieszczonymi na wiki.mistrzowiekodowania.pl</a:t>
            </a:r>
          </a:p>
        </p:txBody>
      </p:sp>
    </p:spTree>
    <p:extLst>
      <p:ext uri="{BB962C8B-B14F-4D97-AF65-F5344CB8AC3E}">
        <p14:creationId xmlns:p14="http://schemas.microsoft.com/office/powerpoint/2010/main" val="788347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12F3820B-77AE-4A97-B1F3-E229CC63B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33" y="335823"/>
            <a:ext cx="8264057" cy="6198043"/>
          </a:xfrm>
          <a:prstGeom prst="rect">
            <a:avLst/>
          </a:prstGeom>
        </p:spPr>
      </p:pic>
      <p:pic>
        <p:nvPicPr>
          <p:cNvPr id="7" name="Obraz 7">
            <a:extLst>
              <a:ext uri="{FF2B5EF4-FFF2-40B4-BE49-F238E27FC236}">
                <a16:creationId xmlns:a16="http://schemas.microsoft.com/office/drawing/2014/main" id="{C8667F34-A433-42B6-8391-5D1EE358F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597" y="4193843"/>
            <a:ext cx="3784403" cy="234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09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2">
            <a:extLst>
              <a:ext uri="{FF2B5EF4-FFF2-40B4-BE49-F238E27FC236}">
                <a16:creationId xmlns:a16="http://schemas.microsoft.com/office/drawing/2014/main" id="{53E56E72-90A5-42FB-AC84-1CB76FE5929C}"/>
              </a:ext>
            </a:extLst>
          </p:cNvPr>
          <p:cNvSpPr txBox="1">
            <a:spLocks/>
          </p:cNvSpPr>
          <p:nvPr/>
        </p:nvSpPr>
        <p:spPr>
          <a:xfrm>
            <a:off x="8172124" y="241680"/>
            <a:ext cx="3442689" cy="61475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l-PL" sz="2400" b="0" i="0" dirty="0">
                <a:solidFill>
                  <a:srgbClr val="222222"/>
                </a:solidFill>
                <a:effectLst/>
                <a:latin typeface="+mj-lt"/>
              </a:rPr>
              <a:t>Przed uruchomieniem robota</a:t>
            </a:r>
            <a:r>
              <a:rPr lang="pl" sz="2400" b="0" i="0" dirty="0">
                <a:solidFill>
                  <a:srgbClr val="222222"/>
                </a:solidFill>
                <a:effectLst/>
                <a:latin typeface="+mj-lt"/>
              </a:rPr>
              <a:t> (na zdj. DOC)</a:t>
            </a:r>
            <a:r>
              <a:rPr lang="pl-PL" sz="2400" b="0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pl" sz="2400" b="0" i="0" dirty="0">
                <a:solidFill>
                  <a:srgbClr val="222222"/>
                </a:solidFill>
                <a:effectLst/>
                <a:latin typeface="+mj-lt"/>
              </a:rPr>
              <a:t>programujemy </a:t>
            </a:r>
            <a:r>
              <a:rPr lang="pl-PL" sz="2400" b="0" i="0" dirty="0">
                <a:solidFill>
                  <a:srgbClr val="222222"/>
                </a:solidFill>
                <a:effectLst/>
                <a:latin typeface="+mj-lt"/>
              </a:rPr>
              <a:t>jego drogę w całości, </a:t>
            </a:r>
            <a:br>
              <a:rPr lang="pl" sz="2400" b="0" i="0" dirty="0">
                <a:solidFill>
                  <a:srgbClr val="222222"/>
                </a:solidFill>
                <a:effectLst/>
                <a:latin typeface="+mj-lt"/>
              </a:rPr>
            </a:br>
            <a:r>
              <a:rPr lang="pl-PL" sz="2400" b="0" i="0" dirty="0">
                <a:solidFill>
                  <a:srgbClr val="222222"/>
                </a:solidFill>
                <a:effectLst/>
                <a:latin typeface="+mj-lt"/>
              </a:rPr>
              <a:t>co nie raz kończy się frustracją cyborga wołającego </a:t>
            </a:r>
            <a:br>
              <a:rPr lang="pl" sz="2400" b="0" i="0" dirty="0">
                <a:solidFill>
                  <a:srgbClr val="222222"/>
                </a:solidFill>
                <a:effectLst/>
                <a:latin typeface="+mj-lt"/>
              </a:rPr>
            </a:br>
            <a:r>
              <a:rPr lang="pl-PL" sz="2400" b="0" i="0" dirty="0">
                <a:solidFill>
                  <a:srgbClr val="222222"/>
                </a:solidFill>
                <a:effectLst/>
                <a:latin typeface="+mj-lt"/>
              </a:rPr>
              <a:t>„moje sensory”  </a:t>
            </a:r>
            <a:br>
              <a:rPr lang="pl" sz="2400" b="0" i="0" dirty="0">
                <a:solidFill>
                  <a:srgbClr val="222222"/>
                </a:solidFill>
                <a:effectLst/>
                <a:latin typeface="+mj-lt"/>
              </a:rPr>
            </a:br>
            <a:r>
              <a:rPr lang="pl-PL" sz="2400" b="0" i="0" dirty="0">
                <a:solidFill>
                  <a:srgbClr val="222222"/>
                </a:solidFill>
                <a:effectLst/>
                <a:latin typeface="+mj-lt"/>
              </a:rPr>
              <a:t>i śmiechem uczniów</a:t>
            </a:r>
            <a:r>
              <a:rPr lang="pl" sz="2400" b="0" i="0" dirty="0">
                <a:solidFill>
                  <a:srgbClr val="222222"/>
                </a:solidFill>
                <a:effectLst/>
                <a:latin typeface="+mj-lt"/>
              </a:rPr>
              <a:t>.</a:t>
            </a:r>
          </a:p>
          <a:p>
            <a:pPr marL="0" indent="0" algn="r">
              <a:buNone/>
            </a:pPr>
            <a:br>
              <a:rPr lang="pl" sz="2400" b="0" i="0" dirty="0">
                <a:solidFill>
                  <a:srgbClr val="222222"/>
                </a:solidFill>
                <a:effectLst/>
                <a:latin typeface="+mj-lt"/>
              </a:rPr>
            </a:br>
            <a:r>
              <a:rPr lang="pl-PL" sz="2400" b="0" i="0" dirty="0">
                <a:solidFill>
                  <a:srgbClr val="222222"/>
                </a:solidFill>
                <a:effectLst/>
                <a:latin typeface="+mj-lt"/>
              </a:rPr>
              <a:t>Wielokrotnie dodatkowym utrudnieniem były celowo ustawione przeszkody. </a:t>
            </a:r>
            <a:endParaRPr lang="pl-PL" sz="2400" dirty="0">
              <a:latin typeface="+mj-lt"/>
            </a:endParaRPr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id="{A48160C4-94F4-4A27-A80C-7B6D91BFA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14" y="549069"/>
            <a:ext cx="7987310" cy="599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67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2">
            <a:extLst>
              <a:ext uri="{FF2B5EF4-FFF2-40B4-BE49-F238E27FC236}">
                <a16:creationId xmlns:a16="http://schemas.microsoft.com/office/drawing/2014/main" id="{53E56E72-90A5-42FB-AC84-1CB76FE5929C}"/>
              </a:ext>
            </a:extLst>
          </p:cNvPr>
          <p:cNvSpPr txBox="1">
            <a:spLocks/>
          </p:cNvSpPr>
          <p:nvPr/>
        </p:nvSpPr>
        <p:spPr>
          <a:xfrm>
            <a:off x="1763782" y="1037798"/>
            <a:ext cx="3852649" cy="24796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l-PL" sz="2400" b="0" i="0" dirty="0">
                <a:solidFill>
                  <a:srgbClr val="222222"/>
                </a:solidFill>
                <a:effectLst/>
                <a:latin typeface="+mj-lt"/>
              </a:rPr>
              <a:t>Czerwcowe lekcje </a:t>
            </a:r>
            <a:br>
              <a:rPr lang="pl" sz="2400" b="0" i="0" dirty="0">
                <a:solidFill>
                  <a:srgbClr val="222222"/>
                </a:solidFill>
                <a:effectLst/>
                <a:latin typeface="+mj-lt"/>
              </a:rPr>
            </a:br>
            <a:r>
              <a:rPr lang="pl-PL" sz="2400" b="0" i="0" dirty="0">
                <a:solidFill>
                  <a:srgbClr val="222222"/>
                </a:solidFill>
                <a:effectLst/>
                <a:latin typeface="+mj-lt"/>
              </a:rPr>
              <a:t>urozmaicił </a:t>
            </a:r>
            <a:r>
              <a:rPr lang="pl" sz="2400" b="0" i="0" dirty="0">
                <a:solidFill>
                  <a:srgbClr val="222222"/>
                </a:solidFill>
                <a:effectLst/>
                <a:latin typeface="+mj-lt"/>
              </a:rPr>
              <a:t>uczeń</a:t>
            </a:r>
            <a:br>
              <a:rPr lang="pl" sz="2400" b="0" i="0" dirty="0">
                <a:solidFill>
                  <a:srgbClr val="222222"/>
                </a:solidFill>
                <a:effectLst/>
                <a:latin typeface="+mj-lt"/>
              </a:rPr>
            </a:br>
            <a:r>
              <a:rPr lang="pl-PL" sz="2400" b="0" i="0" dirty="0">
                <a:solidFill>
                  <a:srgbClr val="222222"/>
                </a:solidFill>
                <a:effectLst/>
                <a:latin typeface="+mj-lt"/>
              </a:rPr>
              <a:t>Emil Strządała, </a:t>
            </a:r>
            <a:br>
              <a:rPr lang="pl" sz="2400" b="0" i="0" dirty="0">
                <a:solidFill>
                  <a:srgbClr val="222222"/>
                </a:solidFill>
                <a:effectLst/>
                <a:latin typeface="+mj-lt"/>
              </a:rPr>
            </a:br>
            <a:r>
              <a:rPr lang="pl-PL" sz="2400" b="0" i="0" dirty="0">
                <a:solidFill>
                  <a:srgbClr val="222222"/>
                </a:solidFill>
                <a:effectLst/>
                <a:latin typeface="+mj-lt"/>
              </a:rPr>
              <a:t>który zaprezentował swoim kolegom pracę </a:t>
            </a:r>
            <a:br>
              <a:rPr lang="pl" sz="2400" b="0" i="0" dirty="0">
                <a:solidFill>
                  <a:srgbClr val="222222"/>
                </a:solidFill>
                <a:effectLst/>
                <a:latin typeface="+mj-lt"/>
              </a:rPr>
            </a:br>
            <a:r>
              <a:rPr lang="pl-PL" sz="2400" b="0" i="0" dirty="0">
                <a:solidFill>
                  <a:srgbClr val="222222"/>
                </a:solidFill>
                <a:effectLst/>
                <a:latin typeface="+mj-lt"/>
              </a:rPr>
              <a:t>z robotem </a:t>
            </a:r>
            <a:r>
              <a:rPr lang="pl-PL" sz="2400" b="0" i="0" dirty="0" err="1">
                <a:solidFill>
                  <a:srgbClr val="222222"/>
                </a:solidFill>
                <a:effectLst/>
                <a:latin typeface="+mj-lt"/>
              </a:rPr>
              <a:t>spHero</a:t>
            </a:r>
            <a:r>
              <a:rPr lang="pl-PL" sz="2400" b="0" i="0" dirty="0">
                <a:solidFill>
                  <a:srgbClr val="222222"/>
                </a:solidFill>
                <a:effectLst/>
                <a:latin typeface="+mj-lt"/>
              </a:rPr>
              <a:t>.</a:t>
            </a:r>
            <a:endParaRPr lang="pl-PL" sz="2400" dirty="0">
              <a:latin typeface="+mj-lt"/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2F18A050-8F75-4998-81F6-7D95584F2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15" y="31944"/>
            <a:ext cx="4863911" cy="6485215"/>
          </a:xfrm>
          <a:prstGeom prst="rect">
            <a:avLst/>
          </a:prstGeom>
        </p:spPr>
      </p:pic>
      <p:pic>
        <p:nvPicPr>
          <p:cNvPr id="6" name="Obraz 6">
            <a:extLst>
              <a:ext uri="{FF2B5EF4-FFF2-40B4-BE49-F238E27FC236}">
                <a16:creationId xmlns:a16="http://schemas.microsoft.com/office/drawing/2014/main" id="{11FD7601-FBAD-4488-AB8A-B8B6DB69CC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46799" r="11100" b="5189"/>
          <a:stretch/>
        </p:blipFill>
        <p:spPr>
          <a:xfrm>
            <a:off x="2786416" y="3915555"/>
            <a:ext cx="2957016" cy="26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74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8D5E0E-C8DF-4960-BC68-04D56A6EB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425" y="1278065"/>
            <a:ext cx="8911687" cy="726450"/>
          </a:xfrm>
        </p:spPr>
        <p:txBody>
          <a:bodyPr/>
          <a:lstStyle/>
          <a:p>
            <a:r>
              <a:rPr lang="pl" dirty="0"/>
              <a:t>CELE GŁÓWNE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3B152F-AF48-4AD3-B2FA-AFE154187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375279"/>
            <a:ext cx="9602788" cy="2913228"/>
          </a:xfrm>
        </p:spPr>
        <p:txBody>
          <a:bodyPr>
            <a:normAutofit/>
          </a:bodyPr>
          <a:lstStyle/>
          <a:p>
            <a:r>
              <a:rPr lang="pl" sz="3600" dirty="0"/>
              <a:t>potrafię programować</a:t>
            </a:r>
            <a:endParaRPr lang="pl" sz="800" dirty="0"/>
          </a:p>
          <a:p>
            <a:r>
              <a:rPr lang="pl" sz="3600" dirty="0"/>
              <a:t>potrafię kreatywnie rozwiązywać problemy</a:t>
            </a:r>
            <a:br>
              <a:rPr lang="pl" sz="3600" dirty="0"/>
            </a:br>
            <a:r>
              <a:rPr lang="pl" sz="3600" dirty="0"/>
              <a:t>za pomocą komputerów i robotów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607237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1AEDEB-092B-404B-8757-9747FB93A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433" y="1747207"/>
            <a:ext cx="8911687" cy="1280890"/>
          </a:xfrm>
        </p:spPr>
        <p:txBody>
          <a:bodyPr/>
          <a:lstStyle/>
          <a:p>
            <a:pPr algn="ctr"/>
            <a:r>
              <a:rPr lang="pl" dirty="0"/>
              <a:t>INNOWACJA PEDAGOGICZNA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D1053A-F530-4E0C-BBF4-00E45C112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3344" y="3653620"/>
            <a:ext cx="4537103" cy="1649104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pl" sz="2400" dirty="0"/>
              <a:t>JĘZYK PROGRAMOWANIA</a:t>
            </a:r>
          </a:p>
          <a:p>
            <a:pPr marL="0" indent="0" algn="ctr">
              <a:buNone/>
            </a:pPr>
            <a:r>
              <a:rPr lang="pl" sz="3200" dirty="0"/>
              <a:t>SCRATCH (2.0)</a:t>
            </a:r>
            <a:endParaRPr lang="pl-PL" sz="3200" dirty="0"/>
          </a:p>
        </p:txBody>
      </p: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612EDA36-9B6C-46F4-A507-F93345A5349D}"/>
              </a:ext>
            </a:extLst>
          </p:cNvPr>
          <p:cNvCxnSpPr>
            <a:cxnSpLocks/>
          </p:cNvCxnSpPr>
          <p:nvPr/>
        </p:nvCxnSpPr>
        <p:spPr>
          <a:xfrm>
            <a:off x="7509350" y="2658470"/>
            <a:ext cx="1167214" cy="995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BF75D114-4F2F-4117-B801-6E1CE0CAE627}"/>
              </a:ext>
            </a:extLst>
          </p:cNvPr>
          <p:cNvCxnSpPr>
            <a:cxnSpLocks/>
          </p:cNvCxnSpPr>
          <p:nvPr/>
        </p:nvCxnSpPr>
        <p:spPr>
          <a:xfrm flipH="1">
            <a:off x="4193843" y="2658470"/>
            <a:ext cx="1364776" cy="995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F6281248-6631-4839-8B75-9F6B974EFE43}"/>
              </a:ext>
            </a:extLst>
          </p:cNvPr>
          <p:cNvSpPr txBox="1">
            <a:spLocks/>
          </p:cNvSpPr>
          <p:nvPr/>
        </p:nvSpPr>
        <p:spPr>
          <a:xfrm>
            <a:off x="6622276" y="3653620"/>
            <a:ext cx="4537103" cy="1649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" sz="3200" dirty="0"/>
              <a:t>ROBOTY PROGRAMOWALNE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4252993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585A8B-E822-409A-BCA1-4679A1007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069" y="2642841"/>
            <a:ext cx="7116888" cy="1280890"/>
          </a:xfrm>
        </p:spPr>
        <p:txBody>
          <a:bodyPr>
            <a:noAutofit/>
          </a:bodyPr>
          <a:lstStyle/>
          <a:p>
            <a:r>
              <a:rPr lang="pl" sz="9600" dirty="0"/>
              <a:t>Scratch (2.0)</a:t>
            </a:r>
            <a:endParaRPr lang="pl-PL" sz="9600" dirty="0"/>
          </a:p>
        </p:txBody>
      </p:sp>
    </p:spTree>
    <p:extLst>
      <p:ext uri="{BB962C8B-B14F-4D97-AF65-F5344CB8AC3E}">
        <p14:creationId xmlns:p14="http://schemas.microsoft.com/office/powerpoint/2010/main" val="3652298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D1053A-F530-4E0C-BBF4-00E45C112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7344" y="799523"/>
            <a:ext cx="4875829" cy="2317276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pl" sz="3200" dirty="0"/>
              <a:t>DZIEWCZYNKI:</a:t>
            </a:r>
          </a:p>
          <a:p>
            <a:pPr marL="0" indent="0" algn="ctr">
              <a:buNone/>
            </a:pPr>
            <a:r>
              <a:rPr lang="pl" sz="2400" dirty="0"/>
              <a:t>krótkie aplikacje</a:t>
            </a:r>
          </a:p>
          <a:p>
            <a:pPr marL="0" indent="0" algn="ctr">
              <a:buNone/>
            </a:pPr>
            <a:r>
              <a:rPr lang="pl" sz="2400" dirty="0"/>
              <a:t>za to barwne i z ozdobnikami</a:t>
            </a:r>
            <a:endParaRPr lang="pl-PL" sz="2400" dirty="0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F6281248-6631-4839-8B75-9F6B974EFE43}"/>
              </a:ext>
            </a:extLst>
          </p:cNvPr>
          <p:cNvSpPr txBox="1">
            <a:spLocks/>
          </p:cNvSpPr>
          <p:nvPr/>
        </p:nvSpPr>
        <p:spPr>
          <a:xfrm>
            <a:off x="5729217" y="4010440"/>
            <a:ext cx="5134702" cy="2573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" sz="3200" dirty="0"/>
              <a:t>CHŁOPCY: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" dirty="0"/>
              <a:t>zawiłe rozwiązania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" dirty="0"/>
              <a:t>wyszukiwanie dodatkowych opcji</a:t>
            </a:r>
            <a:endParaRPr lang="pl-PL" dirty="0"/>
          </a:p>
        </p:txBody>
      </p:sp>
      <p:pic>
        <p:nvPicPr>
          <p:cNvPr id="5" name="Obraz 6">
            <a:extLst>
              <a:ext uri="{FF2B5EF4-FFF2-40B4-BE49-F238E27FC236}">
                <a16:creationId xmlns:a16="http://schemas.microsoft.com/office/drawing/2014/main" id="{0DCCFA09-6871-4F93-A111-E87C830F4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91" y="210616"/>
            <a:ext cx="3908663" cy="3495091"/>
          </a:xfrm>
          <a:prstGeom prst="rect">
            <a:avLst/>
          </a:prstGeom>
        </p:spPr>
      </p:pic>
      <p:pic>
        <p:nvPicPr>
          <p:cNvPr id="8" name="Obraz 9">
            <a:extLst>
              <a:ext uri="{FF2B5EF4-FFF2-40B4-BE49-F238E27FC236}">
                <a16:creationId xmlns:a16="http://schemas.microsoft.com/office/drawing/2014/main" id="{95C04D94-BD06-45E4-833D-C0694600F4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55"/>
          <a:stretch/>
        </p:blipFill>
        <p:spPr>
          <a:xfrm>
            <a:off x="1909764" y="3834569"/>
            <a:ext cx="3819453" cy="292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10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>
            <a:extLst>
              <a:ext uri="{FF2B5EF4-FFF2-40B4-BE49-F238E27FC236}">
                <a16:creationId xmlns:a16="http://schemas.microsoft.com/office/drawing/2014/main" id="{F5B60314-8A9A-4C8D-A6BB-516E69D52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900" y="695898"/>
            <a:ext cx="8911687" cy="1280890"/>
          </a:xfrm>
        </p:spPr>
        <p:txBody>
          <a:bodyPr>
            <a:normAutofit/>
          </a:bodyPr>
          <a:lstStyle/>
          <a:p>
            <a:r>
              <a:rPr lang="pl" dirty="0"/>
              <a:t>„Jeśli  </a:t>
            </a:r>
            <a:r>
              <a:rPr lang="pl-PL" dirty="0"/>
              <a:t>dotyka </a:t>
            </a:r>
            <a:r>
              <a:rPr lang="pl" dirty="0"/>
              <a:t>&lt;kolor&gt;, to …”</a:t>
            </a:r>
            <a:endParaRPr lang="pl-PL" dirty="0"/>
          </a:p>
        </p:txBody>
      </p:sp>
      <p:pic>
        <p:nvPicPr>
          <p:cNvPr id="10" name="Obraz 10">
            <a:extLst>
              <a:ext uri="{FF2B5EF4-FFF2-40B4-BE49-F238E27FC236}">
                <a16:creationId xmlns:a16="http://schemas.microsoft.com/office/drawing/2014/main" id="{3E57F7FA-5696-44CE-AB30-FAD7713463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29"/>
          <a:stretch/>
        </p:blipFill>
        <p:spPr>
          <a:xfrm>
            <a:off x="1779713" y="2865095"/>
            <a:ext cx="8128000" cy="3489643"/>
          </a:xfrm>
          <a:prstGeom prst="rect">
            <a:avLst/>
          </a:prstGeom>
        </p:spPr>
      </p:pic>
      <p:sp>
        <p:nvSpPr>
          <p:cNvPr id="13" name="Podtytuł 2">
            <a:extLst>
              <a:ext uri="{FF2B5EF4-FFF2-40B4-BE49-F238E27FC236}">
                <a16:creationId xmlns:a16="http://schemas.microsoft.com/office/drawing/2014/main" id="{DE8BE148-147E-4A9A-9818-041666033752}"/>
              </a:ext>
            </a:extLst>
          </p:cNvPr>
          <p:cNvSpPr txBox="1">
            <a:spLocks/>
          </p:cNvSpPr>
          <p:nvPr/>
        </p:nvSpPr>
        <p:spPr>
          <a:xfrm>
            <a:off x="1782374" y="1500320"/>
            <a:ext cx="9832439" cy="136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" sz="2400" dirty="0"/>
              <a:t>W „minilabiryntach” puszczamy wodze fantacji i kombinujemy</a:t>
            </a:r>
            <a:r>
              <a:rPr lang="pl-PL" sz="2400" dirty="0"/>
              <a:t>,</a:t>
            </a:r>
            <a:br>
              <a:rPr lang="pl" sz="2400" dirty="0"/>
            </a:br>
            <a:r>
              <a:rPr lang="pl-PL" sz="2400" dirty="0"/>
              <a:t>co może</a:t>
            </a:r>
            <a:r>
              <a:rPr lang="pl" sz="2400" dirty="0"/>
              <a:t> </a:t>
            </a:r>
            <a:r>
              <a:rPr lang="pl-PL" sz="2400" dirty="0"/>
              <a:t>się wydarzyć, gdy duszek wejdzie na kolorowe pole.</a:t>
            </a:r>
          </a:p>
        </p:txBody>
      </p:sp>
    </p:spTree>
    <p:extLst>
      <p:ext uri="{BB962C8B-B14F-4D97-AF65-F5344CB8AC3E}">
        <p14:creationId xmlns:p14="http://schemas.microsoft.com/office/powerpoint/2010/main" val="1926506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>
            <a:extLst>
              <a:ext uri="{FF2B5EF4-FFF2-40B4-BE49-F238E27FC236}">
                <a16:creationId xmlns:a16="http://schemas.microsoft.com/office/drawing/2014/main" id="{F5B60314-8A9A-4C8D-A6BB-516E69D52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900" y="695898"/>
            <a:ext cx="8911687" cy="1280890"/>
          </a:xfrm>
        </p:spPr>
        <p:txBody>
          <a:bodyPr>
            <a:normAutofit/>
          </a:bodyPr>
          <a:lstStyle/>
          <a:p>
            <a:r>
              <a:rPr lang="pl" dirty="0"/>
              <a:t>„Jeśli na brzegu, odbij się”</a:t>
            </a:r>
            <a:endParaRPr lang="pl-PL" dirty="0"/>
          </a:p>
        </p:txBody>
      </p:sp>
      <p:sp>
        <p:nvSpPr>
          <p:cNvPr id="13" name="Podtytuł 2">
            <a:extLst>
              <a:ext uri="{FF2B5EF4-FFF2-40B4-BE49-F238E27FC236}">
                <a16:creationId xmlns:a16="http://schemas.microsoft.com/office/drawing/2014/main" id="{DE8BE148-147E-4A9A-9818-041666033752}"/>
              </a:ext>
            </a:extLst>
          </p:cNvPr>
          <p:cNvSpPr txBox="1">
            <a:spLocks/>
          </p:cNvSpPr>
          <p:nvPr/>
        </p:nvSpPr>
        <p:spPr>
          <a:xfrm>
            <a:off x="9886228" y="4378657"/>
            <a:ext cx="2169294" cy="2132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l" sz="1600" dirty="0">
                <a:solidFill>
                  <a:srgbClr val="222222"/>
                </a:solidFill>
                <a:effectLst/>
                <a:latin typeface="+mj-lt"/>
                <a:ea typeface="Times New Roman" panose="02020603050405020304" pitchFamily="18" charset="0"/>
              </a:rPr>
              <a:t>1. Z</a:t>
            </a:r>
            <a:r>
              <a:rPr lang="pl-PL" sz="1600" dirty="0" err="1">
                <a:solidFill>
                  <a:srgbClr val="222222"/>
                </a:solidFill>
                <a:effectLst/>
                <a:latin typeface="+mj-lt"/>
                <a:ea typeface="Times New Roman" panose="02020603050405020304" pitchFamily="18" charset="0"/>
              </a:rPr>
              <a:t>amiast</a:t>
            </a:r>
            <a:r>
              <a:rPr lang="pl-PL" sz="1600" dirty="0">
                <a:solidFill>
                  <a:srgbClr val="222222"/>
                </a:solidFill>
                <a:effectLst/>
                <a:latin typeface="+mj-lt"/>
                <a:ea typeface="Times New Roman" panose="02020603050405020304" pitchFamily="18" charset="0"/>
              </a:rPr>
              <a:t> standardowego</a:t>
            </a:r>
            <a:br>
              <a:rPr lang="pl" sz="1600" dirty="0">
                <a:solidFill>
                  <a:srgbClr val="222222"/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pl-PL" sz="1600" dirty="0">
                <a:solidFill>
                  <a:srgbClr val="222222"/>
                </a:solidFill>
                <a:effectLst/>
                <a:latin typeface="+mj-lt"/>
                <a:ea typeface="Times New Roman" panose="02020603050405020304" pitchFamily="18" charset="0"/>
              </a:rPr>
              <a:t>tła dna morskiego śnieg,</a:t>
            </a:r>
            <a:br>
              <a:rPr lang="pl" sz="1600" dirty="0">
                <a:solidFill>
                  <a:srgbClr val="222222"/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pl-PL" sz="1600" dirty="0">
                <a:solidFill>
                  <a:srgbClr val="222222"/>
                </a:solidFill>
                <a:effectLst/>
                <a:latin typeface="+mj-lt"/>
                <a:ea typeface="Times New Roman" panose="02020603050405020304" pitchFamily="18" charset="0"/>
              </a:rPr>
              <a:t> z uwagi na zimową wówczas aurę widoczną przez okna sali lekcyjnej</a:t>
            </a:r>
            <a:r>
              <a:rPr lang="pl" sz="1600" dirty="0">
                <a:solidFill>
                  <a:srgbClr val="222222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r>
              <a:rPr lang="pl-PL" sz="1600" dirty="0">
                <a:solidFill>
                  <a:srgbClr val="22222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lang="pl-PL" sz="1600" dirty="0">
              <a:latin typeface="+mj-lt"/>
            </a:endParaRPr>
          </a:p>
        </p:txBody>
      </p:sp>
      <p:sp>
        <p:nvSpPr>
          <p:cNvPr id="2" name="Podtytuł 2">
            <a:extLst>
              <a:ext uri="{FF2B5EF4-FFF2-40B4-BE49-F238E27FC236}">
                <a16:creationId xmlns:a16="http://schemas.microsoft.com/office/drawing/2014/main" id="{B267562D-D721-4919-ACD6-44AB2314F5AA}"/>
              </a:ext>
            </a:extLst>
          </p:cNvPr>
          <p:cNvSpPr txBox="1">
            <a:spLocks/>
          </p:cNvSpPr>
          <p:nvPr/>
        </p:nvSpPr>
        <p:spPr>
          <a:xfrm>
            <a:off x="2027608" y="1369634"/>
            <a:ext cx="9832439" cy="607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l-PL" sz="2200" dirty="0">
                <a:solidFill>
                  <a:srgbClr val="222222"/>
                </a:solidFill>
                <a:effectLst/>
                <a:latin typeface="+mj-lt"/>
                <a:ea typeface="Times New Roman" panose="02020603050405020304" pitchFamily="18" charset="0"/>
              </a:rPr>
              <a:t>Dwa przykłady zastosowania scenariusza "Akwarium</a:t>
            </a:r>
            <a:endParaRPr lang="pl-PL" sz="2200" dirty="0">
              <a:latin typeface="+mj-lt"/>
            </a:endParaRPr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id="{66C48D27-1F2D-4298-A29A-304B8EED4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899" y="2104031"/>
            <a:ext cx="8299329" cy="440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27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>
            <a:extLst>
              <a:ext uri="{FF2B5EF4-FFF2-40B4-BE49-F238E27FC236}">
                <a16:creationId xmlns:a16="http://schemas.microsoft.com/office/drawing/2014/main" id="{F5B60314-8A9A-4C8D-A6BB-516E69D52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900" y="695898"/>
            <a:ext cx="8911687" cy="1280890"/>
          </a:xfrm>
        </p:spPr>
        <p:txBody>
          <a:bodyPr>
            <a:normAutofit/>
          </a:bodyPr>
          <a:lstStyle/>
          <a:p>
            <a:r>
              <a:rPr lang="pl" dirty="0"/>
              <a:t>„Jeśli na brzegu, odbij się”</a:t>
            </a:r>
            <a:endParaRPr lang="pl-PL" dirty="0"/>
          </a:p>
        </p:txBody>
      </p:sp>
      <p:sp>
        <p:nvSpPr>
          <p:cNvPr id="13" name="Podtytuł 2">
            <a:extLst>
              <a:ext uri="{FF2B5EF4-FFF2-40B4-BE49-F238E27FC236}">
                <a16:creationId xmlns:a16="http://schemas.microsoft.com/office/drawing/2014/main" id="{DE8BE148-147E-4A9A-9818-041666033752}"/>
              </a:ext>
            </a:extLst>
          </p:cNvPr>
          <p:cNvSpPr txBox="1">
            <a:spLocks/>
          </p:cNvSpPr>
          <p:nvPr/>
        </p:nvSpPr>
        <p:spPr>
          <a:xfrm>
            <a:off x="10082526" y="3345840"/>
            <a:ext cx="1972996" cy="3055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l" sz="1600" dirty="0">
                <a:solidFill>
                  <a:srgbClr val="222222"/>
                </a:solidFill>
                <a:effectLst/>
                <a:latin typeface="+mj-lt"/>
                <a:ea typeface="Times New Roman" panose="02020603050405020304" pitchFamily="18" charset="0"/>
              </a:rPr>
              <a:t>2. N</a:t>
            </a:r>
            <a:r>
              <a:rPr lang="pl-PL" sz="1600" dirty="0" err="1">
                <a:solidFill>
                  <a:srgbClr val="222222"/>
                </a:solidFill>
                <a:effectLst/>
                <a:latin typeface="+mj-lt"/>
                <a:ea typeface="Times New Roman" panose="02020603050405020304" pitchFamily="18" charset="0"/>
              </a:rPr>
              <a:t>ietypowe</a:t>
            </a:r>
            <a:r>
              <a:rPr lang="pl-PL" sz="1600" dirty="0">
                <a:solidFill>
                  <a:srgbClr val="222222"/>
                </a:solidFill>
                <a:effectLst/>
                <a:latin typeface="+mj-lt"/>
                <a:ea typeface="Times New Roman" panose="02020603050405020304" pitchFamily="18" charset="0"/>
              </a:rPr>
              <a:t> podejście ucznia do pracy -  najpierw wybiera sobie polecenia, które uzna że mogą mu być przydatne, układa je "luzem" w miejscu skryptów</a:t>
            </a:r>
            <a:r>
              <a:rPr lang="pl" sz="1600" dirty="0">
                <a:solidFill>
                  <a:srgbClr val="222222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pl-PL" sz="1600" dirty="0">
              <a:latin typeface="+mj-lt"/>
            </a:endParaRPr>
          </a:p>
        </p:txBody>
      </p:sp>
      <p:pic>
        <p:nvPicPr>
          <p:cNvPr id="5" name="Obraz 6">
            <a:extLst>
              <a:ext uri="{FF2B5EF4-FFF2-40B4-BE49-F238E27FC236}">
                <a16:creationId xmlns:a16="http://schemas.microsoft.com/office/drawing/2014/main" id="{E33DE547-3B8F-48AC-8E6C-8F349A6DC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03" y="1393210"/>
            <a:ext cx="8941423" cy="500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66813"/>
      </p:ext>
    </p:extLst>
  </p:cSld>
  <p:clrMapOvr>
    <a:masterClrMapping/>
  </p:clrMapOvr>
</p:sld>
</file>

<file path=ppt/theme/theme1.xml><?xml version="1.0" encoding="utf-8"?>
<a:theme xmlns:a="http://schemas.openxmlformats.org/drawingml/2006/main" name="TF10001025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5" id="{F9915BBD-9749-466F-995C-8C8D6A938EC0}" vid="{CF1D1A65-FC75-42D2-B7EF-D2991382DC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22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TF10001025</vt:lpstr>
      <vt:lpstr>Innowacja pedagogiczna  „Mistrzowie Kodowania”  w ramach pilotażowego  wdrożenia programowania  w edukacji formalnej</vt:lpstr>
      <vt:lpstr>Prezentacja programu PowerPoint</vt:lpstr>
      <vt:lpstr>CELE GŁÓWNE</vt:lpstr>
      <vt:lpstr>INNOWACJA PEDAGOGICZNA</vt:lpstr>
      <vt:lpstr>Scratch (2.0)</vt:lpstr>
      <vt:lpstr>Prezentacja programu PowerPoint</vt:lpstr>
      <vt:lpstr>„Jeśli  dotyka &lt;kolor&gt;, to …”</vt:lpstr>
      <vt:lpstr>„Jeśli na brzegu, odbij się”</vt:lpstr>
      <vt:lpstr>„Jeśli na brzegu, odbij się”</vt:lpstr>
      <vt:lpstr>Prezentacja programu PowerPoint</vt:lpstr>
      <vt:lpstr>Niestandardowe rozwiązania</vt:lpstr>
      <vt:lpstr>Prezentacja programu PowerPoint</vt:lpstr>
      <vt:lpstr>Fascynacja</vt:lpstr>
      <vt:lpstr>Prezentacja programu PowerPoint</vt:lpstr>
      <vt:lpstr>Prezentacja programu PowerPoint</vt:lpstr>
      <vt:lpstr>Nauka</vt:lpstr>
      <vt:lpstr>Zrealizowane tematy</vt:lpstr>
      <vt:lpstr>Roboty programowalne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Innowacja pedagogiczna  „Mistrzowie Kodowania”  w ramach pilotażowego  wdrożenia programowania  w edukacji formalnej</dc:title>
  <cp:revision>1</cp:revision>
  <dcterms:modified xsi:type="dcterms:W3CDTF">2017-06-22T22:41:13Z</dcterms:modified>
</cp:coreProperties>
</file>